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309" r:id="rId2"/>
    <p:sldId id="493" r:id="rId3"/>
    <p:sldId id="494" r:id="rId4"/>
    <p:sldId id="495" r:id="rId5"/>
    <p:sldId id="496" r:id="rId6"/>
    <p:sldId id="318" r:id="rId7"/>
    <p:sldId id="314" r:id="rId8"/>
    <p:sldId id="497" r:id="rId9"/>
    <p:sldId id="498" r:id="rId10"/>
    <p:sldId id="499" r:id="rId11"/>
    <p:sldId id="500" r:id="rId12"/>
    <p:sldId id="501" r:id="rId13"/>
    <p:sldId id="317" r:id="rId14"/>
    <p:sldId id="502" r:id="rId15"/>
    <p:sldId id="503" r:id="rId16"/>
    <p:sldId id="329" r:id="rId17"/>
    <p:sldId id="332" r:id="rId18"/>
    <p:sldId id="459" r:id="rId19"/>
    <p:sldId id="460" r:id="rId20"/>
    <p:sldId id="462" r:id="rId21"/>
    <p:sldId id="463" r:id="rId22"/>
    <p:sldId id="469" r:id="rId23"/>
    <p:sldId id="357" r:id="rId24"/>
    <p:sldId id="475" r:id="rId25"/>
    <p:sldId id="504" r:id="rId26"/>
    <p:sldId id="362" r:id="rId27"/>
    <p:sldId id="363" r:id="rId28"/>
    <p:sldId id="477" r:id="rId29"/>
    <p:sldId id="505" r:id="rId30"/>
    <p:sldId id="506" r:id="rId31"/>
    <p:sldId id="507" r:id="rId32"/>
    <p:sldId id="508" r:id="rId33"/>
    <p:sldId id="509" r:id="rId34"/>
    <p:sldId id="510" r:id="rId35"/>
    <p:sldId id="511" r:id="rId36"/>
    <p:sldId id="512" r:id="rId37"/>
    <p:sldId id="513" r:id="rId38"/>
    <p:sldId id="514" r:id="rId39"/>
    <p:sldId id="515" r:id="rId40"/>
    <p:sldId id="516" r:id="rId41"/>
    <p:sldId id="517" r:id="rId42"/>
    <p:sldId id="518" r:id="rId43"/>
    <p:sldId id="519" r:id="rId44"/>
    <p:sldId id="409" r:id="rId45"/>
    <p:sldId id="520" r:id="rId46"/>
    <p:sldId id="521" r:id="rId47"/>
    <p:sldId id="522" r:id="rId48"/>
    <p:sldId id="422" r:id="rId49"/>
    <p:sldId id="523" r:id="rId50"/>
    <p:sldId id="423" r:id="rId51"/>
    <p:sldId id="424" r:id="rId52"/>
    <p:sldId id="482" r:id="rId53"/>
    <p:sldId id="426" r:id="rId54"/>
    <p:sldId id="427" r:id="rId55"/>
    <p:sldId id="524" r:id="rId56"/>
    <p:sldId id="428" r:id="rId57"/>
    <p:sldId id="430" r:id="rId58"/>
    <p:sldId id="525" r:id="rId59"/>
    <p:sldId id="433" r:id="rId60"/>
    <p:sldId id="526" r:id="rId61"/>
    <p:sldId id="435" r:id="rId62"/>
    <p:sldId id="534" r:id="rId63"/>
    <p:sldId id="437" r:id="rId64"/>
    <p:sldId id="483" r:id="rId65"/>
    <p:sldId id="486" r:id="rId66"/>
    <p:sldId id="538" r:id="rId67"/>
    <p:sldId id="540" r:id="rId68"/>
    <p:sldId id="541" r:id="rId69"/>
    <p:sldId id="542" r:id="rId70"/>
    <p:sldId id="484" r:id="rId71"/>
    <p:sldId id="543" r:id="rId72"/>
    <p:sldId id="440" r:id="rId73"/>
    <p:sldId id="545" r:id="rId74"/>
    <p:sldId id="546" r:id="rId75"/>
    <p:sldId id="485" r:id="rId76"/>
    <p:sldId id="547" r:id="rId77"/>
    <p:sldId id="548" r:id="rId78"/>
    <p:sldId id="441" r:id="rId79"/>
    <p:sldId id="550" r:id="rId80"/>
    <p:sldId id="444" r:id="rId81"/>
    <p:sldId id="489" r:id="rId82"/>
    <p:sldId id="490" r:id="rId83"/>
    <p:sldId id="449" r:id="rId84"/>
    <p:sldId id="549" r:id="rId85"/>
    <p:sldId id="487"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20" autoAdjust="0"/>
  </p:normalViewPr>
  <p:slideViewPr>
    <p:cSldViewPr>
      <p:cViewPr varScale="1">
        <p:scale>
          <a:sx n="82" d="100"/>
          <a:sy n="82" d="100"/>
        </p:scale>
        <p:origin x="146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183CDD-43A4-4F15-86B1-CB8C47945F28}" type="datetimeFigureOut">
              <a:rPr lang="en-US" smtClean="0"/>
              <a:t>2/20/2018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93A828-9B20-40E4-A913-2589DDEC7E4A}" type="slidenum">
              <a:rPr lang="en-US" smtClean="0"/>
              <a:t>‹#›</a:t>
            </a:fld>
            <a:endParaRPr lang="en-US"/>
          </a:p>
        </p:txBody>
      </p:sp>
    </p:spTree>
    <p:extLst>
      <p:ext uri="{BB962C8B-B14F-4D97-AF65-F5344CB8AC3E}">
        <p14:creationId xmlns:p14="http://schemas.microsoft.com/office/powerpoint/2010/main" val="2675473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4</a:t>
            </a:fld>
            <a:endParaRPr lang="en-US"/>
          </a:p>
        </p:txBody>
      </p:sp>
    </p:spTree>
    <p:extLst>
      <p:ext uri="{BB962C8B-B14F-4D97-AF65-F5344CB8AC3E}">
        <p14:creationId xmlns:p14="http://schemas.microsoft.com/office/powerpoint/2010/main" val="14097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45</a:t>
            </a:fld>
            <a:endParaRPr lang="en-US"/>
          </a:p>
        </p:txBody>
      </p:sp>
    </p:spTree>
    <p:extLst>
      <p:ext uri="{BB962C8B-B14F-4D97-AF65-F5344CB8AC3E}">
        <p14:creationId xmlns:p14="http://schemas.microsoft.com/office/powerpoint/2010/main" val="2075961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49</a:t>
            </a:fld>
            <a:endParaRPr lang="en-US"/>
          </a:p>
        </p:txBody>
      </p:sp>
    </p:spTree>
    <p:extLst>
      <p:ext uri="{BB962C8B-B14F-4D97-AF65-F5344CB8AC3E}">
        <p14:creationId xmlns:p14="http://schemas.microsoft.com/office/powerpoint/2010/main" val="374653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TestCase</a:t>
            </a:r>
            <a:r>
              <a:rPr lang="en-US" dirty="0"/>
              <a:t>: </a:t>
            </a:r>
          </a:p>
          <a:p>
            <a:r>
              <a:rPr lang="en-US" dirty="0"/>
              <a:t>Pass (Email: Outgoing </a:t>
            </a:r>
            <a:r>
              <a:rPr lang="en-US" dirty="0" err="1"/>
              <a:t>Server:Mail:Email</a:t>
            </a:r>
            <a:r>
              <a:rPr lang="en-US" dirty="0"/>
              <a:t>)</a:t>
            </a:r>
          </a:p>
          <a:p>
            <a:r>
              <a:rPr lang="en-US" dirty="0"/>
              <a:t>Fail</a:t>
            </a:r>
          </a:p>
          <a:p>
            <a:pPr marL="228600" indent="-228600">
              <a:buAutoNum type="arabicPeriod"/>
            </a:pPr>
            <a:r>
              <a:rPr lang="en-US" dirty="0"/>
              <a:t>Failure (timeout)</a:t>
            </a:r>
          </a:p>
          <a:p>
            <a:pPr marL="228600" indent="-228600">
              <a:buAutoNum type="arabicPeriod"/>
            </a:pPr>
            <a:r>
              <a:rPr lang="en-US" dirty="0"/>
              <a:t>Failure (lock out of airplane)</a:t>
            </a:r>
          </a:p>
          <a:p>
            <a:pPr marL="228600" indent="-228600">
              <a:buAutoNum type="arabicPeriod"/>
            </a:pPr>
            <a:r>
              <a:rPr lang="en-US" dirty="0"/>
              <a:t>Failure(funny character for invalid email (corruption))</a:t>
            </a:r>
          </a:p>
          <a:p>
            <a:pPr marL="228600" indent="-228600">
              <a:buAutoNum type="arabicPeriod"/>
            </a:pPr>
            <a:r>
              <a:rPr lang="en-US" dirty="0"/>
              <a:t>File Size too large</a:t>
            </a:r>
          </a:p>
          <a:p>
            <a:pPr marL="228600" indent="-228600">
              <a:buAutoNum type="arabicPeriod"/>
            </a:pPr>
            <a:r>
              <a:rPr lang="en-US" dirty="0"/>
              <a:t>Failure: inadmissible data</a:t>
            </a:r>
          </a:p>
        </p:txBody>
      </p:sp>
      <p:sp>
        <p:nvSpPr>
          <p:cNvPr id="4" name="Slide Number Placeholder 3"/>
          <p:cNvSpPr>
            <a:spLocks noGrp="1"/>
          </p:cNvSpPr>
          <p:nvPr>
            <p:ph type="sldNum" sz="quarter" idx="10"/>
          </p:nvPr>
        </p:nvSpPr>
        <p:spPr/>
        <p:txBody>
          <a:bodyPr/>
          <a:lstStyle/>
          <a:p>
            <a:fld id="{6A93A828-9B20-40E4-A913-2589DDEC7E4A}" type="slidenum">
              <a:rPr lang="en-US" smtClean="0"/>
              <a:t>52</a:t>
            </a:fld>
            <a:endParaRPr lang="en-US"/>
          </a:p>
        </p:txBody>
      </p:sp>
    </p:spTree>
    <p:extLst>
      <p:ext uri="{BB962C8B-B14F-4D97-AF65-F5344CB8AC3E}">
        <p14:creationId xmlns:p14="http://schemas.microsoft.com/office/powerpoint/2010/main" val="420355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6DB148CB-20E8-4132-A1E2-03FFD4DEDB9D}" type="slidenum">
              <a:rPr lang="en-US" altLang="en-US" sz="1100" b="0"/>
              <a:pPr/>
              <a:t>53</a:t>
            </a:fld>
            <a:endParaRPr lang="en-US" altLang="en-US" sz="1100" b="0"/>
          </a:p>
        </p:txBody>
      </p:sp>
    </p:spTree>
    <p:extLst>
      <p:ext uri="{BB962C8B-B14F-4D97-AF65-F5344CB8AC3E}">
        <p14:creationId xmlns:p14="http://schemas.microsoft.com/office/powerpoint/2010/main" val="1102660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6AAB28A9-A76A-488E-A4A4-1827EC9F93EC}" type="slidenum">
              <a:rPr lang="en-US" altLang="en-US" sz="1100" b="0"/>
              <a:pPr/>
              <a:t>54</a:t>
            </a:fld>
            <a:endParaRPr lang="en-US" altLang="en-US" sz="1100" b="0"/>
          </a:p>
        </p:txBody>
      </p:sp>
    </p:spTree>
    <p:extLst>
      <p:ext uri="{BB962C8B-B14F-4D97-AF65-F5344CB8AC3E}">
        <p14:creationId xmlns:p14="http://schemas.microsoft.com/office/powerpoint/2010/main" val="4004329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6AAB28A9-A76A-488E-A4A4-1827EC9F93EC}" type="slidenum">
              <a:rPr lang="en-US" altLang="en-US" sz="1100" b="0"/>
              <a:pPr/>
              <a:t>55</a:t>
            </a:fld>
            <a:endParaRPr lang="en-US" altLang="en-US" sz="1100" b="0"/>
          </a:p>
        </p:txBody>
      </p:sp>
    </p:spTree>
    <p:extLst>
      <p:ext uri="{BB962C8B-B14F-4D97-AF65-F5344CB8AC3E}">
        <p14:creationId xmlns:p14="http://schemas.microsoft.com/office/powerpoint/2010/main" val="4004329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You </a:t>
            </a:r>
            <a:r>
              <a:rPr lang="en-US" altLang="en-US" dirty="0" err="1"/>
              <a:t>havea</a:t>
            </a:r>
            <a:r>
              <a:rPr lang="en-US" altLang="en-US" dirty="0"/>
              <a:t>  huge input space for your client. Any kind of stream. You can give any kind of stream in the email addresses. If I only think about the email address stream. Equal partitioning says that you partition the input space with respect to the thing that you expect the software to behave similarly. You expect it to behave similarly for valid and invalid email addresses. </a:t>
            </a:r>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2C909BC1-DAD0-47DB-9CE6-6D9A3F9A51DF}" type="slidenum">
              <a:rPr lang="en-US" altLang="en-US" sz="1100" b="0"/>
              <a:pPr/>
              <a:t>56</a:t>
            </a:fld>
            <a:endParaRPr lang="en-US" altLang="en-US" sz="1100" b="0"/>
          </a:p>
        </p:txBody>
      </p:sp>
    </p:spTree>
    <p:extLst>
      <p:ext uri="{BB962C8B-B14F-4D97-AF65-F5344CB8AC3E}">
        <p14:creationId xmlns:p14="http://schemas.microsoft.com/office/powerpoint/2010/main" val="4042571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sorting algorithm that takes an input array and puts out an output array. Now here, how do you want to partition? Input space is all possible sequence of integers. How do you partition the input space in this case. What are the different class of inputs where you expect the output to behave similarly. How do you partition the input where in each partition, you expect the sorting to behave similarly. </a:t>
            </a:r>
          </a:p>
          <a:p>
            <a:endParaRPr lang="en-US" dirty="0"/>
          </a:p>
          <a:p>
            <a:r>
              <a:rPr lang="en-US" dirty="0"/>
              <a:t>All positive numbers: that’s one. When you create a partition, you need to reason why it needs to be different. Should be one element? So that it should not crash. You do not want to differentiate based on the individual value of the elements. What kind of features you want to test. </a:t>
            </a:r>
          </a:p>
        </p:txBody>
      </p:sp>
      <p:sp>
        <p:nvSpPr>
          <p:cNvPr id="4" name="Slide Number Placeholder 3"/>
          <p:cNvSpPr>
            <a:spLocks noGrp="1"/>
          </p:cNvSpPr>
          <p:nvPr>
            <p:ph type="sldNum" sz="quarter" idx="10"/>
          </p:nvPr>
        </p:nvSpPr>
        <p:spPr/>
        <p:txBody>
          <a:bodyPr/>
          <a:lstStyle/>
          <a:p>
            <a:fld id="{6A93A828-9B20-40E4-A913-2589DDEC7E4A}" type="slidenum">
              <a:rPr lang="en-US" smtClean="0"/>
              <a:t>57</a:t>
            </a:fld>
            <a:endParaRPr lang="en-US"/>
          </a:p>
        </p:txBody>
      </p:sp>
    </p:spTree>
    <p:extLst>
      <p:ext uri="{BB962C8B-B14F-4D97-AF65-F5344CB8AC3E}">
        <p14:creationId xmlns:p14="http://schemas.microsoft.com/office/powerpoint/2010/main" val="3274066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a list, don’t know how it is implemented. Input and output are lists, print in the opposite order. What kind of partitioning you want to design. </a:t>
            </a:r>
          </a:p>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58</a:t>
            </a:fld>
            <a:endParaRPr lang="en-US"/>
          </a:p>
        </p:txBody>
      </p:sp>
    </p:spTree>
    <p:extLst>
      <p:ext uri="{BB962C8B-B14F-4D97-AF65-F5344CB8AC3E}">
        <p14:creationId xmlns:p14="http://schemas.microsoft.com/office/powerpoint/2010/main" val="1483819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59</a:t>
            </a:fld>
            <a:endParaRPr lang="en-US"/>
          </a:p>
        </p:txBody>
      </p:sp>
    </p:spTree>
    <p:extLst>
      <p:ext uri="{BB962C8B-B14F-4D97-AF65-F5344CB8AC3E}">
        <p14:creationId xmlns:p14="http://schemas.microsoft.com/office/powerpoint/2010/main" val="2772126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14</a:t>
            </a:fld>
            <a:endParaRPr lang="en-US"/>
          </a:p>
        </p:txBody>
      </p:sp>
    </p:spTree>
    <p:extLst>
      <p:ext uri="{BB962C8B-B14F-4D97-AF65-F5344CB8AC3E}">
        <p14:creationId xmlns:p14="http://schemas.microsoft.com/office/powerpoint/2010/main" val="987906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Remember here, only one input, email address. Partition between valid and invalid because client will behave similarly for invalid and valid. Now have two partitions. What do I mean by boundary and middle values. Middle value: su@sutd.edu.sg because more like a traditional email ID. Most of the client will have limitation on length of email ID. So reach maximum length? So pushing the boundaries. If have some maximum length. Want to have one test for the maximum length. Check if it still works properly. Middle value is more like a common case, boundary value like the max case. </a:t>
            </a:r>
          </a:p>
          <a:p>
            <a:endParaRPr lang="en-US" altLang="en-US" dirty="0"/>
          </a:p>
          <a:p>
            <a:r>
              <a:rPr lang="en-US" altLang="en-US" dirty="0"/>
              <a:t>Invalid emails are common. Uncommon cases here has two @ here. But close to valid email. It’s a corner case. I have two @ here. This is called the boundary value and the middle value. So first thing, if you manage to partition the input space. Then the next step is to find the boundary value and the middle value for each of the partitions. One of the partitions has only one element because cannot have multiple MPVs. It is possible for many other partitions, you have multiple values inside one partition. Here, invalid email is where you can put a random stream of characters. </a:t>
            </a:r>
          </a:p>
          <a:p>
            <a:endParaRPr lang="en-US" altLang="en-US" dirty="0"/>
          </a:p>
          <a:p>
            <a:r>
              <a:rPr lang="en-US" altLang="en-US" dirty="0"/>
              <a:t>Take one which is pretty close. My intention is that if I give this email id, then it will give the email id. Try to see if the client is able to deliver the email. I am very close to the corner, I have the maximum length, but I want the client to deliver the email. Can see if got common values near the partition. It is common to test for someone’s code. </a:t>
            </a:r>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2C909BC1-DAD0-47DB-9CE6-6D9A3F9A51DF}" type="slidenum">
              <a:rPr lang="en-US" altLang="en-US" sz="1100" b="0"/>
              <a:pPr/>
              <a:t>60</a:t>
            </a:fld>
            <a:endParaRPr lang="en-US" altLang="en-US" sz="1100" b="0"/>
          </a:p>
        </p:txBody>
      </p:sp>
    </p:spTree>
    <p:extLst>
      <p:ext uri="{BB962C8B-B14F-4D97-AF65-F5344CB8AC3E}">
        <p14:creationId xmlns:p14="http://schemas.microsoft.com/office/powerpoint/2010/main" val="4042571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You want to use it in an unintended way, and check if the software crash or not. Similarly, this is another way of using the software. Enter some invalid email. Then another thing is when you are sending another email you are not filling up another form. Third is properly the most abrupt. Dramatic thing; quit the software and check what happens. </a:t>
            </a:r>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804D0DAD-6752-4AC1-B1F0-7380364B0725}" type="slidenum">
              <a:rPr lang="en-US" altLang="en-US" sz="1100" b="0"/>
              <a:pPr/>
              <a:t>61</a:t>
            </a:fld>
            <a:endParaRPr lang="en-US" altLang="en-US" sz="1100" b="0"/>
          </a:p>
        </p:txBody>
      </p:sp>
    </p:spTree>
    <p:extLst>
      <p:ext uri="{BB962C8B-B14F-4D97-AF65-F5344CB8AC3E}">
        <p14:creationId xmlns:p14="http://schemas.microsoft.com/office/powerpoint/2010/main" val="890850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804D0DAD-6752-4AC1-B1F0-7380364B0725}" type="slidenum">
              <a:rPr lang="en-US" altLang="en-US" sz="1100" b="0"/>
              <a:pPr/>
              <a:t>62</a:t>
            </a:fld>
            <a:endParaRPr lang="en-US" altLang="en-US" sz="1100" b="0"/>
          </a:p>
        </p:txBody>
      </p:sp>
    </p:spTree>
    <p:extLst>
      <p:ext uri="{BB962C8B-B14F-4D97-AF65-F5344CB8AC3E}">
        <p14:creationId xmlns:p14="http://schemas.microsoft.com/office/powerpoint/2010/main" val="890850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five tests for each of the method, but tests to cover each of the method. </a:t>
            </a:r>
          </a:p>
        </p:txBody>
      </p:sp>
      <p:sp>
        <p:nvSpPr>
          <p:cNvPr id="4" name="Slide Number Placeholder 3"/>
          <p:cNvSpPr>
            <a:spLocks noGrp="1"/>
          </p:cNvSpPr>
          <p:nvPr>
            <p:ph type="sldNum" sz="quarter" idx="10"/>
          </p:nvPr>
        </p:nvSpPr>
        <p:spPr/>
        <p:txBody>
          <a:bodyPr/>
          <a:lstStyle/>
          <a:p>
            <a:fld id="{6A93A828-9B20-40E4-A913-2589DDEC7E4A}" type="slidenum">
              <a:rPr lang="en-US" smtClean="0"/>
              <a:t>63</a:t>
            </a:fld>
            <a:endParaRPr lang="en-US"/>
          </a:p>
        </p:txBody>
      </p:sp>
    </p:spTree>
    <p:extLst>
      <p:ext uri="{BB962C8B-B14F-4D97-AF65-F5344CB8AC3E}">
        <p14:creationId xmlns:p14="http://schemas.microsoft.com/office/powerpoint/2010/main" val="3267722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67</a:t>
            </a:fld>
            <a:endParaRPr lang="en-US"/>
          </a:p>
        </p:txBody>
      </p:sp>
    </p:spTree>
    <p:extLst>
      <p:ext uri="{BB962C8B-B14F-4D97-AF65-F5344CB8AC3E}">
        <p14:creationId xmlns:p14="http://schemas.microsoft.com/office/powerpoint/2010/main" val="127254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68</a:t>
            </a:fld>
            <a:endParaRPr lang="en-US"/>
          </a:p>
        </p:txBody>
      </p:sp>
    </p:spTree>
    <p:extLst>
      <p:ext uri="{BB962C8B-B14F-4D97-AF65-F5344CB8AC3E}">
        <p14:creationId xmlns:p14="http://schemas.microsoft.com/office/powerpoint/2010/main" val="1272543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73</a:t>
            </a:fld>
            <a:endParaRPr lang="en-US"/>
          </a:p>
        </p:txBody>
      </p:sp>
    </p:spTree>
    <p:extLst>
      <p:ext uri="{BB962C8B-B14F-4D97-AF65-F5344CB8AC3E}">
        <p14:creationId xmlns:p14="http://schemas.microsoft.com/office/powerpoint/2010/main" val="1272543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73422075-4938-4CE7-B8C9-C06D1E2394CF}" type="slidenum">
              <a:rPr lang="en-US" altLang="en-US" sz="1100" b="0"/>
              <a:pPr/>
              <a:t>81</a:t>
            </a:fld>
            <a:endParaRPr lang="en-US" altLang="en-US" sz="1100" b="0"/>
          </a:p>
        </p:txBody>
      </p:sp>
    </p:spTree>
    <p:extLst>
      <p:ext uri="{BB962C8B-B14F-4D97-AF65-F5344CB8AC3E}">
        <p14:creationId xmlns:p14="http://schemas.microsoft.com/office/powerpoint/2010/main" val="3508947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38676815-540A-4503-9868-E16AD544521E}" type="slidenum">
              <a:rPr lang="en-US" altLang="en-US" sz="1100" b="0"/>
              <a:pPr/>
              <a:t>83</a:t>
            </a:fld>
            <a:endParaRPr lang="en-US" altLang="en-US" sz="1100" b="0"/>
          </a:p>
        </p:txBody>
      </p:sp>
    </p:spTree>
    <p:extLst>
      <p:ext uri="{BB962C8B-B14F-4D97-AF65-F5344CB8AC3E}">
        <p14:creationId xmlns:p14="http://schemas.microsoft.com/office/powerpoint/2010/main" val="30631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15</a:t>
            </a:fld>
            <a:endParaRPr lang="en-US"/>
          </a:p>
        </p:txBody>
      </p:sp>
    </p:spTree>
    <p:extLst>
      <p:ext uri="{BB962C8B-B14F-4D97-AF65-F5344CB8AC3E}">
        <p14:creationId xmlns:p14="http://schemas.microsoft.com/office/powerpoint/2010/main" val="987906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fail() method?</a:t>
            </a:r>
          </a:p>
        </p:txBody>
      </p:sp>
      <p:sp>
        <p:nvSpPr>
          <p:cNvPr id="4" name="Slide Number Placeholder 3"/>
          <p:cNvSpPr>
            <a:spLocks noGrp="1"/>
          </p:cNvSpPr>
          <p:nvPr>
            <p:ph type="sldNum" sz="quarter" idx="10"/>
          </p:nvPr>
        </p:nvSpPr>
        <p:spPr/>
        <p:txBody>
          <a:bodyPr/>
          <a:lstStyle/>
          <a:p>
            <a:fld id="{6A93A828-9B20-40E4-A913-2589DDEC7E4A}" type="slidenum">
              <a:rPr lang="en-US" smtClean="0"/>
              <a:t>20</a:t>
            </a:fld>
            <a:endParaRPr lang="en-US"/>
          </a:p>
        </p:txBody>
      </p:sp>
    </p:spTree>
    <p:extLst>
      <p:ext uri="{BB962C8B-B14F-4D97-AF65-F5344CB8AC3E}">
        <p14:creationId xmlns:p14="http://schemas.microsoft.com/office/powerpoint/2010/main" val="430656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sz="2000" b="1">
                <a:solidFill>
                  <a:srgbClr val="FAFD00"/>
                </a:solidFill>
                <a:latin typeface="Times New Roman" panose="02020603050405020304" pitchFamily="18" charset="0"/>
              </a:defRPr>
            </a:lvl1pPr>
            <a:lvl2pPr marL="742950" indent="-285750" defTabSz="931863">
              <a:defRPr sz="2000" b="1">
                <a:solidFill>
                  <a:srgbClr val="FAFD00"/>
                </a:solidFill>
                <a:latin typeface="Times New Roman" panose="02020603050405020304" pitchFamily="18" charset="0"/>
              </a:defRPr>
            </a:lvl2pPr>
            <a:lvl3pPr marL="1143000" indent="-228600" defTabSz="931863">
              <a:defRPr sz="2000" b="1">
                <a:solidFill>
                  <a:srgbClr val="FAFD00"/>
                </a:solidFill>
                <a:latin typeface="Times New Roman" panose="02020603050405020304" pitchFamily="18" charset="0"/>
              </a:defRPr>
            </a:lvl3pPr>
            <a:lvl4pPr marL="1600200" indent="-228600" defTabSz="931863">
              <a:defRPr sz="2000" b="1">
                <a:solidFill>
                  <a:srgbClr val="FAFD00"/>
                </a:solidFill>
                <a:latin typeface="Times New Roman" panose="02020603050405020304" pitchFamily="18" charset="0"/>
              </a:defRPr>
            </a:lvl4pPr>
            <a:lvl5pPr marL="2057400" indent="-228600" defTabSz="931863">
              <a:defRPr sz="2000" b="1">
                <a:solidFill>
                  <a:srgbClr val="FAFD00"/>
                </a:solidFill>
                <a:latin typeface="Times New Roman" panose="02020603050405020304" pitchFamily="18" charset="0"/>
              </a:defRPr>
            </a:lvl5pPr>
            <a:lvl6pPr marL="2514600" indent="-228600" defTabSz="931863"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1863"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1863"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1863" eaLnBrk="0" fontAlgn="base" hangingPunct="0">
              <a:spcBef>
                <a:spcPct val="0"/>
              </a:spcBef>
              <a:spcAft>
                <a:spcPct val="0"/>
              </a:spcAft>
              <a:defRPr sz="2000" b="1">
                <a:solidFill>
                  <a:srgbClr val="FAFD00"/>
                </a:solidFill>
                <a:latin typeface="Times New Roman" panose="02020603050405020304" pitchFamily="18" charset="0"/>
              </a:defRPr>
            </a:lvl9pPr>
          </a:lstStyle>
          <a:p>
            <a:fld id="{C3DFE4CF-A3BF-4918-8ACC-47814D27804B}" type="slidenum">
              <a:rPr lang="en-US" altLang="en-US" sz="1100" b="0">
                <a:solidFill>
                  <a:schemeClr val="tx1"/>
                </a:solidFill>
              </a:rPr>
              <a:pPr/>
              <a:t>27</a:t>
            </a:fld>
            <a:endParaRPr lang="en-US" altLang="en-US" sz="1100" b="0">
              <a:solidFill>
                <a:schemeClr val="tx1"/>
              </a:solidFill>
            </a:endParaRPr>
          </a:p>
        </p:txBody>
      </p:sp>
    </p:spTree>
    <p:extLst>
      <p:ext uri="{BB962C8B-B14F-4D97-AF65-F5344CB8AC3E}">
        <p14:creationId xmlns:p14="http://schemas.microsoft.com/office/powerpoint/2010/main" val="123711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31</a:t>
            </a:fld>
            <a:endParaRPr lang="en-US"/>
          </a:p>
        </p:txBody>
      </p:sp>
    </p:spTree>
    <p:extLst>
      <p:ext uri="{BB962C8B-B14F-4D97-AF65-F5344CB8AC3E}">
        <p14:creationId xmlns:p14="http://schemas.microsoft.com/office/powerpoint/2010/main" val="2075961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32</a:t>
            </a:fld>
            <a:endParaRPr lang="en-US"/>
          </a:p>
        </p:txBody>
      </p:sp>
    </p:spTree>
    <p:extLst>
      <p:ext uri="{BB962C8B-B14F-4D97-AF65-F5344CB8AC3E}">
        <p14:creationId xmlns:p14="http://schemas.microsoft.com/office/powerpoint/2010/main" val="207596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33</a:t>
            </a:fld>
            <a:endParaRPr lang="en-US"/>
          </a:p>
        </p:txBody>
      </p:sp>
    </p:spTree>
    <p:extLst>
      <p:ext uri="{BB962C8B-B14F-4D97-AF65-F5344CB8AC3E}">
        <p14:creationId xmlns:p14="http://schemas.microsoft.com/office/powerpoint/2010/main" val="207596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FCD33DBA-16AF-4FD3-873F-F3081EE06B13}" type="slidenum">
              <a:rPr lang="en-US" altLang="en-US" sz="1100" b="0"/>
              <a:pPr/>
              <a:t>44</a:t>
            </a:fld>
            <a:endParaRPr lang="en-US" altLang="en-US" sz="1100" b="0"/>
          </a:p>
        </p:txBody>
      </p:sp>
    </p:spTree>
    <p:extLst>
      <p:ext uri="{BB962C8B-B14F-4D97-AF65-F5344CB8AC3E}">
        <p14:creationId xmlns:p14="http://schemas.microsoft.com/office/powerpoint/2010/main" val="374072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diasparsoftware.com/template.php?content=jUnitStarterGuide" TargetMode="External"/><Relationship Id="rId2" Type="http://schemas.openxmlformats.org/officeDocument/2006/relationships/hyperlink" Target="http://open.ncsu.edu/se/tutorials/junit/" TargetMode="External"/><Relationship Id="rId1" Type="http://schemas.openxmlformats.org/officeDocument/2006/relationships/slideLayout" Target="../slideLayouts/slideLayout2.xml"/><Relationship Id="rId4" Type="http://schemas.openxmlformats.org/officeDocument/2006/relationships/hyperlink" Target="https://www.tutorialspoint.com/junit/"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oppressive-silence.com/comic/oh-no-the-robot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udiptac.bitbucket.i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mailto:su@sutd.edu.sg"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mailto:$$6**@I.do.not.know" TargetMode="External"/><Relationship Id="rId5" Type="http://schemas.openxmlformats.org/officeDocument/2006/relationships/hyperlink" Target="mailto:blahZblahblahblah@sutd.edu.sg" TargetMode="External"/><Relationship Id="rId4" Type="http://schemas.openxmlformats.org/officeDocument/2006/relationships/hyperlink" Target="mailto:su@sutd.edu.sg"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50.003: Elements of Software Construction</a:t>
            </a:r>
            <a:endParaRPr lang="en-SG" dirty="0"/>
          </a:p>
        </p:txBody>
      </p:sp>
      <p:sp>
        <p:nvSpPr>
          <p:cNvPr id="3" name="Subtitle 2"/>
          <p:cNvSpPr>
            <a:spLocks noGrp="1"/>
          </p:cNvSpPr>
          <p:nvPr>
            <p:ph type="subTitle" idx="1"/>
          </p:nvPr>
        </p:nvSpPr>
        <p:spPr>
          <a:xfrm>
            <a:off x="990600" y="3886200"/>
            <a:ext cx="7467600" cy="1752600"/>
          </a:xfrm>
        </p:spPr>
        <p:txBody>
          <a:bodyPr>
            <a:normAutofit fontScale="70000" lnSpcReduction="20000"/>
          </a:bodyPr>
          <a:lstStyle/>
          <a:p>
            <a:r>
              <a:rPr lang="en-US" dirty="0"/>
              <a:t>Week 5</a:t>
            </a:r>
          </a:p>
          <a:p>
            <a:endParaRPr lang="en-US" dirty="0"/>
          </a:p>
          <a:p>
            <a:r>
              <a:rPr lang="en-US" dirty="0"/>
              <a:t>Software Testing</a:t>
            </a:r>
          </a:p>
          <a:p>
            <a:endParaRPr lang="en-US" dirty="0"/>
          </a:p>
          <a:p>
            <a:r>
              <a:rPr lang="en-US" i="1" dirty="0"/>
              <a:t>(with some slides from Darko Marinov and Andreas Zeller)</a:t>
            </a:r>
            <a:endParaRPr lang="en-SG" i="1" dirty="0"/>
          </a:p>
        </p:txBody>
      </p:sp>
    </p:spTree>
    <p:extLst>
      <p:ext uri="{BB962C8B-B14F-4D97-AF65-F5344CB8AC3E}">
        <p14:creationId xmlns:p14="http://schemas.microsoft.com/office/powerpoint/2010/main" val="496878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But?</a:t>
            </a:r>
          </a:p>
        </p:txBody>
      </p:sp>
      <p:sp>
        <p:nvSpPr>
          <p:cNvPr id="3" name="TextBox 2"/>
          <p:cNvSpPr txBox="1"/>
          <p:nvPr/>
        </p:nvSpPr>
        <p:spPr>
          <a:xfrm>
            <a:off x="1371600" y="5638800"/>
            <a:ext cx="7239000" cy="1107996"/>
          </a:xfrm>
          <a:prstGeom prst="rect">
            <a:avLst/>
          </a:prstGeom>
          <a:noFill/>
        </p:spPr>
        <p:txBody>
          <a:bodyPr wrap="square" rtlCol="0">
            <a:spAutoFit/>
          </a:bodyPr>
          <a:lstStyle/>
          <a:p>
            <a:pPr algn="ctr"/>
            <a:r>
              <a:rPr lang="en-US" sz="2400" i="1" dirty="0">
                <a:solidFill>
                  <a:srgbClr val="0000FF"/>
                </a:solidFill>
              </a:rPr>
              <a:t>Software has </a:t>
            </a:r>
            <a:r>
              <a:rPr lang="en-US" sz="2400" i="1" dirty="0">
                <a:solidFill>
                  <a:srgbClr val="FF0000"/>
                </a:solidFill>
              </a:rPr>
              <a:t>multitudes of possibilities and it keeps growing</a:t>
            </a:r>
            <a:r>
              <a:rPr lang="en-US" sz="2400" i="1" dirty="0">
                <a:solidFill>
                  <a:srgbClr val="0000FF"/>
                </a:solidFill>
              </a:rPr>
              <a:t>. </a:t>
            </a:r>
          </a:p>
          <a:p>
            <a:endParaRPr lang="en-US" dirty="0"/>
          </a:p>
        </p:txBody>
      </p:sp>
      <p:pic>
        <p:nvPicPr>
          <p:cNvPr id="4" name="Picture 3"/>
          <p:cNvPicPr>
            <a:picLocks noChangeAspect="1"/>
          </p:cNvPicPr>
          <p:nvPr/>
        </p:nvPicPr>
        <p:blipFill>
          <a:blip r:embed="rId2"/>
          <a:stretch>
            <a:fillRect/>
          </a:stretch>
        </p:blipFill>
        <p:spPr>
          <a:xfrm>
            <a:off x="1676400" y="1244600"/>
            <a:ext cx="5791200" cy="4368800"/>
          </a:xfrm>
          <a:prstGeom prst="rect">
            <a:avLst/>
          </a:prstGeom>
        </p:spPr>
      </p:pic>
    </p:spTree>
    <p:extLst>
      <p:ext uri="{BB962C8B-B14F-4D97-AF65-F5344CB8AC3E}">
        <p14:creationId xmlns:p14="http://schemas.microsoft.com/office/powerpoint/2010/main" val="3195976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But?</a:t>
            </a:r>
          </a:p>
        </p:txBody>
      </p:sp>
      <p:sp>
        <p:nvSpPr>
          <p:cNvPr id="3" name="TextBox 2"/>
          <p:cNvSpPr txBox="1"/>
          <p:nvPr/>
        </p:nvSpPr>
        <p:spPr>
          <a:xfrm>
            <a:off x="1371600" y="5638800"/>
            <a:ext cx="7239000" cy="738664"/>
          </a:xfrm>
          <a:prstGeom prst="rect">
            <a:avLst/>
          </a:prstGeom>
          <a:noFill/>
        </p:spPr>
        <p:txBody>
          <a:bodyPr wrap="square" rtlCol="0">
            <a:spAutoFit/>
          </a:bodyPr>
          <a:lstStyle/>
          <a:p>
            <a:pPr algn="ctr"/>
            <a:r>
              <a:rPr lang="en-US" sz="2400" i="1" dirty="0">
                <a:solidFill>
                  <a:srgbClr val="0000FF"/>
                </a:solidFill>
              </a:rPr>
              <a:t>And more…..</a:t>
            </a:r>
          </a:p>
          <a:p>
            <a:endParaRPr lang="en-US" dirty="0"/>
          </a:p>
        </p:txBody>
      </p:sp>
      <p:pic>
        <p:nvPicPr>
          <p:cNvPr id="2" name="Picture 1"/>
          <p:cNvPicPr>
            <a:picLocks noChangeAspect="1"/>
          </p:cNvPicPr>
          <p:nvPr/>
        </p:nvPicPr>
        <p:blipFill>
          <a:blip r:embed="rId2"/>
          <a:stretch>
            <a:fillRect/>
          </a:stretch>
        </p:blipFill>
        <p:spPr>
          <a:xfrm>
            <a:off x="1701800" y="1257300"/>
            <a:ext cx="5740400" cy="4343400"/>
          </a:xfrm>
          <a:prstGeom prst="rect">
            <a:avLst/>
          </a:prstGeom>
        </p:spPr>
      </p:pic>
    </p:spTree>
    <p:extLst>
      <p:ext uri="{BB962C8B-B14F-4D97-AF65-F5344CB8AC3E}">
        <p14:creationId xmlns:p14="http://schemas.microsoft.com/office/powerpoint/2010/main" val="1523870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But?</a:t>
            </a:r>
          </a:p>
        </p:txBody>
      </p:sp>
      <p:sp>
        <p:nvSpPr>
          <p:cNvPr id="3" name="TextBox 2"/>
          <p:cNvSpPr txBox="1"/>
          <p:nvPr/>
        </p:nvSpPr>
        <p:spPr>
          <a:xfrm>
            <a:off x="1371600" y="5638800"/>
            <a:ext cx="7239000" cy="738664"/>
          </a:xfrm>
          <a:prstGeom prst="rect">
            <a:avLst/>
          </a:prstGeom>
          <a:noFill/>
        </p:spPr>
        <p:txBody>
          <a:bodyPr wrap="square" rtlCol="0">
            <a:spAutoFit/>
          </a:bodyPr>
          <a:lstStyle/>
          <a:p>
            <a:pPr algn="ctr"/>
            <a:r>
              <a:rPr lang="en-US" sz="2400" i="1" dirty="0">
                <a:solidFill>
                  <a:srgbClr val="0000FF"/>
                </a:solidFill>
              </a:rPr>
              <a:t>And soon becomes unmanageable…..</a:t>
            </a:r>
          </a:p>
          <a:p>
            <a:endParaRPr lang="en-US" dirty="0"/>
          </a:p>
        </p:txBody>
      </p:sp>
      <p:pic>
        <p:nvPicPr>
          <p:cNvPr id="4" name="Picture 3"/>
          <p:cNvPicPr>
            <a:picLocks noChangeAspect="1"/>
          </p:cNvPicPr>
          <p:nvPr/>
        </p:nvPicPr>
        <p:blipFill>
          <a:blip r:embed="rId2"/>
          <a:stretch>
            <a:fillRect/>
          </a:stretch>
        </p:blipFill>
        <p:spPr>
          <a:xfrm>
            <a:off x="1676400" y="1270000"/>
            <a:ext cx="5778500" cy="4318000"/>
          </a:xfrm>
          <a:prstGeom prst="rect">
            <a:avLst/>
          </a:prstGeom>
        </p:spPr>
      </p:pic>
    </p:spTree>
    <p:extLst>
      <p:ext uri="{BB962C8B-B14F-4D97-AF65-F5344CB8AC3E}">
        <p14:creationId xmlns:p14="http://schemas.microsoft.com/office/powerpoint/2010/main" val="2122519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A curse!!!</a:t>
            </a:r>
          </a:p>
        </p:txBody>
      </p:sp>
      <p:pic>
        <p:nvPicPr>
          <p:cNvPr id="5" name="Picture 2" descr="Image result for dijkst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2689106" cy="35814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3581400" y="1905000"/>
            <a:ext cx="4770506" cy="1015663"/>
          </a:xfrm>
          <a:prstGeom prst="rect">
            <a:avLst/>
          </a:prstGeom>
          <a:noFill/>
        </p:spPr>
        <p:txBody>
          <a:bodyPr wrap="none" rtlCol="0">
            <a:spAutoFit/>
          </a:bodyPr>
          <a:lstStyle/>
          <a:p>
            <a:r>
              <a:rPr lang="en-SG" sz="2000" i="1" dirty="0">
                <a:solidFill>
                  <a:srgbClr val="FF0000"/>
                </a:solidFill>
              </a:rPr>
              <a:t>Testing can only find the presence of errors, </a:t>
            </a:r>
          </a:p>
          <a:p>
            <a:r>
              <a:rPr lang="en-SG" sz="2000" i="1" dirty="0">
                <a:solidFill>
                  <a:srgbClr val="FF0000"/>
                </a:solidFill>
              </a:rPr>
              <a:t>not their absence </a:t>
            </a:r>
          </a:p>
          <a:p>
            <a:endParaRPr lang="en-SG" sz="2000" i="1" dirty="0">
              <a:solidFill>
                <a:srgbClr val="FF0000"/>
              </a:solidFill>
            </a:endParaRPr>
          </a:p>
        </p:txBody>
      </p:sp>
      <p:sp>
        <p:nvSpPr>
          <p:cNvPr id="6" name="TextBox 5"/>
          <p:cNvSpPr txBox="1"/>
          <p:nvPr/>
        </p:nvSpPr>
        <p:spPr>
          <a:xfrm>
            <a:off x="4267200" y="2971800"/>
            <a:ext cx="4308090" cy="1938992"/>
          </a:xfrm>
          <a:prstGeom prst="rect">
            <a:avLst/>
          </a:prstGeom>
          <a:noFill/>
        </p:spPr>
        <p:txBody>
          <a:bodyPr wrap="none" rtlCol="0">
            <a:spAutoFit/>
          </a:bodyPr>
          <a:lstStyle/>
          <a:p>
            <a:r>
              <a:rPr lang="en-US" sz="2400" b="1" dirty="0" err="1">
                <a:solidFill>
                  <a:srgbClr val="0000FF"/>
                </a:solidFill>
              </a:rPr>
              <a:t>Edsger</a:t>
            </a:r>
            <a:r>
              <a:rPr lang="en-US" sz="2400" b="1" dirty="0">
                <a:solidFill>
                  <a:srgbClr val="0000FF"/>
                </a:solidFill>
              </a:rPr>
              <a:t> W. </a:t>
            </a:r>
            <a:r>
              <a:rPr lang="en-US" sz="2400" b="1" dirty="0" err="1">
                <a:solidFill>
                  <a:srgbClr val="0000FF"/>
                </a:solidFill>
              </a:rPr>
              <a:t>Dijkstra</a:t>
            </a:r>
            <a:endParaRPr lang="en-US" sz="2400" b="1" dirty="0">
              <a:solidFill>
                <a:srgbClr val="0000FF"/>
              </a:solidFill>
            </a:endParaRPr>
          </a:p>
          <a:p>
            <a:endParaRPr lang="en-US" sz="2400" dirty="0">
              <a:solidFill>
                <a:srgbClr val="0000FF"/>
              </a:solidFill>
            </a:endParaRPr>
          </a:p>
          <a:p>
            <a:r>
              <a:rPr lang="en-US" sz="2400" dirty="0">
                <a:solidFill>
                  <a:srgbClr val="0000FF"/>
                </a:solidFill>
              </a:rPr>
              <a:t>Computer Scientist</a:t>
            </a:r>
          </a:p>
          <a:p>
            <a:endParaRPr lang="en-US" sz="2400" dirty="0">
              <a:solidFill>
                <a:srgbClr val="0000FF"/>
              </a:solidFill>
            </a:endParaRPr>
          </a:p>
          <a:p>
            <a:r>
              <a:rPr lang="en-US" sz="2400" dirty="0">
                <a:solidFill>
                  <a:srgbClr val="0000FF"/>
                </a:solidFill>
              </a:rPr>
              <a:t>ACM Turing Award Winner, 1972</a:t>
            </a:r>
          </a:p>
        </p:txBody>
      </p:sp>
      <p:sp>
        <p:nvSpPr>
          <p:cNvPr id="7" name="TextBox 6"/>
          <p:cNvSpPr txBox="1"/>
          <p:nvPr/>
        </p:nvSpPr>
        <p:spPr>
          <a:xfrm>
            <a:off x="990600" y="6324600"/>
            <a:ext cx="7167459" cy="369332"/>
          </a:xfrm>
          <a:prstGeom prst="rect">
            <a:avLst/>
          </a:prstGeom>
          <a:noFill/>
        </p:spPr>
        <p:txBody>
          <a:bodyPr wrap="none" rtlCol="0">
            <a:spAutoFit/>
          </a:bodyPr>
          <a:lstStyle/>
          <a:p>
            <a:r>
              <a:rPr lang="en-US" dirty="0">
                <a:solidFill>
                  <a:srgbClr val="0000FF"/>
                </a:solidFill>
              </a:rPr>
              <a:t>To show the absence of bugs: Static analysis, theorem proving, verification</a:t>
            </a:r>
          </a:p>
        </p:txBody>
      </p:sp>
    </p:spTree>
    <p:extLst>
      <p:ext uri="{BB962C8B-B14F-4D97-AF65-F5344CB8AC3E}">
        <p14:creationId xmlns:p14="http://schemas.microsoft.com/office/powerpoint/2010/main" val="141276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Another curse!!!</a:t>
            </a:r>
          </a:p>
        </p:txBody>
      </p:sp>
      <p:sp>
        <p:nvSpPr>
          <p:cNvPr id="6" name="TextBox 5"/>
          <p:cNvSpPr txBox="1"/>
          <p:nvPr/>
        </p:nvSpPr>
        <p:spPr>
          <a:xfrm>
            <a:off x="4267200" y="2971800"/>
            <a:ext cx="2565426" cy="1938992"/>
          </a:xfrm>
          <a:prstGeom prst="rect">
            <a:avLst/>
          </a:prstGeom>
          <a:noFill/>
        </p:spPr>
        <p:txBody>
          <a:bodyPr wrap="none" rtlCol="0">
            <a:spAutoFit/>
          </a:bodyPr>
          <a:lstStyle/>
          <a:p>
            <a:r>
              <a:rPr lang="en-US" sz="2400" b="1" dirty="0">
                <a:solidFill>
                  <a:srgbClr val="0000FF"/>
                </a:solidFill>
              </a:rPr>
              <a:t>Andreas Zeller</a:t>
            </a:r>
          </a:p>
          <a:p>
            <a:endParaRPr lang="en-US" sz="2400" dirty="0">
              <a:solidFill>
                <a:srgbClr val="0000FF"/>
              </a:solidFill>
            </a:endParaRPr>
          </a:p>
          <a:p>
            <a:r>
              <a:rPr lang="en-US" sz="2400" dirty="0">
                <a:solidFill>
                  <a:srgbClr val="0000FF"/>
                </a:solidFill>
              </a:rPr>
              <a:t>Computer Scientist</a:t>
            </a:r>
          </a:p>
          <a:p>
            <a:endParaRPr lang="en-US" sz="2400" dirty="0">
              <a:solidFill>
                <a:srgbClr val="0000FF"/>
              </a:solidFill>
            </a:endParaRPr>
          </a:p>
          <a:p>
            <a:r>
              <a:rPr lang="en-US" sz="2400" dirty="0">
                <a:solidFill>
                  <a:srgbClr val="0000FF"/>
                </a:solidFill>
              </a:rPr>
              <a:t>ACM Fellow, 2010</a:t>
            </a:r>
          </a:p>
        </p:txBody>
      </p:sp>
      <p:sp>
        <p:nvSpPr>
          <p:cNvPr id="7" name="TextBox 6"/>
          <p:cNvSpPr txBox="1"/>
          <p:nvPr/>
        </p:nvSpPr>
        <p:spPr>
          <a:xfrm>
            <a:off x="2514600" y="6324600"/>
            <a:ext cx="4141053" cy="369332"/>
          </a:xfrm>
          <a:prstGeom prst="rect">
            <a:avLst/>
          </a:prstGeom>
          <a:noFill/>
        </p:spPr>
        <p:txBody>
          <a:bodyPr wrap="none" rtlCol="0">
            <a:spAutoFit/>
          </a:bodyPr>
          <a:lstStyle/>
          <a:p>
            <a:r>
              <a:rPr lang="en-US" dirty="0">
                <a:solidFill>
                  <a:srgbClr val="0000FF"/>
                </a:solidFill>
              </a:rPr>
              <a:t>To show the presence of bugs: Use testing</a:t>
            </a:r>
          </a:p>
        </p:txBody>
      </p:sp>
      <p:sp>
        <p:nvSpPr>
          <p:cNvPr id="8" name="TextBox 7"/>
          <p:cNvSpPr txBox="1"/>
          <p:nvPr/>
        </p:nvSpPr>
        <p:spPr>
          <a:xfrm>
            <a:off x="3581400" y="1905000"/>
            <a:ext cx="5133561" cy="1015663"/>
          </a:xfrm>
          <a:prstGeom prst="rect">
            <a:avLst/>
          </a:prstGeom>
          <a:noFill/>
        </p:spPr>
        <p:txBody>
          <a:bodyPr wrap="none" rtlCol="0">
            <a:spAutoFit/>
          </a:bodyPr>
          <a:lstStyle/>
          <a:p>
            <a:r>
              <a:rPr lang="en-SG" sz="2000" i="1" dirty="0">
                <a:solidFill>
                  <a:srgbClr val="FF0000"/>
                </a:solidFill>
              </a:rPr>
              <a:t>Verification can only find the absence of errors, </a:t>
            </a:r>
          </a:p>
          <a:p>
            <a:r>
              <a:rPr lang="en-SG" sz="2000" i="1" dirty="0">
                <a:solidFill>
                  <a:srgbClr val="FF0000"/>
                </a:solidFill>
              </a:rPr>
              <a:t>not their presence (in general) </a:t>
            </a:r>
          </a:p>
          <a:p>
            <a:endParaRPr lang="en-SG" sz="2000" i="1" dirty="0">
              <a:solidFill>
                <a:srgbClr val="FF0000"/>
              </a:solidFill>
            </a:endParaRPr>
          </a:p>
        </p:txBody>
      </p:sp>
      <p:pic>
        <p:nvPicPr>
          <p:cNvPr id="3" name="Picture 2"/>
          <p:cNvPicPr>
            <a:picLocks noChangeAspect="1"/>
          </p:cNvPicPr>
          <p:nvPr/>
        </p:nvPicPr>
        <p:blipFill>
          <a:blip r:embed="rId3"/>
          <a:stretch>
            <a:fillRect/>
          </a:stretch>
        </p:blipFill>
        <p:spPr>
          <a:xfrm>
            <a:off x="533400" y="2362200"/>
            <a:ext cx="2819400" cy="2743200"/>
          </a:xfrm>
          <a:prstGeom prst="rect">
            <a:avLst/>
          </a:prstGeom>
        </p:spPr>
      </p:pic>
    </p:spTree>
    <p:extLst>
      <p:ext uri="{BB962C8B-B14F-4D97-AF65-F5344CB8AC3E}">
        <p14:creationId xmlns:p14="http://schemas.microsoft.com/office/powerpoint/2010/main" val="225323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0"/>
            <a:ext cx="8229600" cy="1143000"/>
          </a:xfrm>
        </p:spPr>
        <p:txBody>
          <a:bodyPr/>
          <a:lstStyle/>
          <a:p>
            <a:r>
              <a:rPr lang="en-US" dirty="0"/>
              <a:t>Testing is Industry Practice</a:t>
            </a:r>
          </a:p>
        </p:txBody>
      </p:sp>
      <p:pic>
        <p:nvPicPr>
          <p:cNvPr id="2" name="Picture 1"/>
          <p:cNvPicPr>
            <a:picLocks noChangeAspect="1"/>
          </p:cNvPicPr>
          <p:nvPr/>
        </p:nvPicPr>
        <p:blipFill>
          <a:blip r:embed="rId3"/>
          <a:stretch>
            <a:fillRect/>
          </a:stretch>
        </p:blipFill>
        <p:spPr>
          <a:xfrm>
            <a:off x="0" y="1143000"/>
            <a:ext cx="8305800" cy="5334000"/>
          </a:xfrm>
          <a:prstGeom prst="rect">
            <a:avLst/>
          </a:prstGeom>
        </p:spPr>
      </p:pic>
      <p:sp>
        <p:nvSpPr>
          <p:cNvPr id="4" name="Rounded Rectangle 3"/>
          <p:cNvSpPr/>
          <p:nvPr/>
        </p:nvSpPr>
        <p:spPr>
          <a:xfrm>
            <a:off x="3886200" y="1143000"/>
            <a:ext cx="3733800" cy="5105400"/>
          </a:xfrm>
          <a:prstGeom prst="roundRect">
            <a:avLst/>
          </a:prstGeom>
          <a:noFill/>
          <a:ln w="412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620000" y="3124200"/>
            <a:ext cx="1524000" cy="1200329"/>
          </a:xfrm>
          <a:prstGeom prst="rect">
            <a:avLst/>
          </a:prstGeom>
          <a:noFill/>
        </p:spPr>
        <p:txBody>
          <a:bodyPr wrap="square" rtlCol="0">
            <a:spAutoFit/>
          </a:bodyPr>
          <a:lstStyle/>
          <a:p>
            <a:r>
              <a:rPr lang="en-US" b="1" dirty="0">
                <a:solidFill>
                  <a:srgbClr val="FF0000"/>
                </a:solidFill>
              </a:rPr>
              <a:t>We will take </a:t>
            </a:r>
          </a:p>
          <a:p>
            <a:r>
              <a:rPr lang="en-US" b="1" dirty="0">
                <a:solidFill>
                  <a:srgbClr val="FF0000"/>
                </a:solidFill>
              </a:rPr>
              <a:t>the side of </a:t>
            </a:r>
          </a:p>
          <a:p>
            <a:r>
              <a:rPr lang="en-US" b="1" dirty="0">
                <a:solidFill>
                  <a:srgbClr val="FF0000"/>
                </a:solidFill>
              </a:rPr>
              <a:t>this bear in this week</a:t>
            </a:r>
          </a:p>
        </p:txBody>
      </p:sp>
    </p:spTree>
    <p:extLst>
      <p:ext uri="{BB962C8B-B14F-4D97-AF65-F5344CB8AC3E}">
        <p14:creationId xmlns:p14="http://schemas.microsoft.com/office/powerpoint/2010/main" val="232649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Testing and JUnit</a:t>
            </a:r>
            <a:br>
              <a:rPr lang="en-US" dirty="0"/>
            </a:br>
            <a:endParaRPr lang="en-US" dirty="0"/>
          </a:p>
        </p:txBody>
      </p:sp>
    </p:spTree>
    <p:extLst>
      <p:ext uri="{BB962C8B-B14F-4D97-AF65-F5344CB8AC3E}">
        <p14:creationId xmlns:p14="http://schemas.microsoft.com/office/powerpoint/2010/main" val="1400837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BD65E30-DB46-4C08-B0B2-3EEFCA9FE494}" type="slidenum">
              <a:rPr lang="en-US" altLang="en-US"/>
              <a:pPr/>
              <a:t>17</a:t>
            </a:fld>
            <a:endParaRPr lang="en-US" altLang="en-US" dirty="0"/>
          </a:p>
        </p:txBody>
      </p:sp>
      <p:sp>
        <p:nvSpPr>
          <p:cNvPr id="191490" name="Rectangle 2"/>
          <p:cNvSpPr>
            <a:spLocks noGrp="1" noChangeArrowheads="1"/>
          </p:cNvSpPr>
          <p:nvPr>
            <p:ph type="title"/>
          </p:nvPr>
        </p:nvSpPr>
        <p:spPr/>
        <p:txBody>
          <a:bodyPr/>
          <a:lstStyle/>
          <a:p>
            <a:r>
              <a:rPr lang="en-US" altLang="en-US"/>
              <a:t>What is a test?</a:t>
            </a:r>
          </a:p>
        </p:txBody>
      </p:sp>
      <p:sp>
        <p:nvSpPr>
          <p:cNvPr id="2" name="Rectangle 1"/>
          <p:cNvSpPr/>
          <p:nvPr/>
        </p:nvSpPr>
        <p:spPr>
          <a:xfrm>
            <a:off x="2819400" y="3124200"/>
            <a:ext cx="2209800" cy="685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429000" y="3276600"/>
            <a:ext cx="990212" cy="369332"/>
          </a:xfrm>
          <a:prstGeom prst="rect">
            <a:avLst/>
          </a:prstGeom>
          <a:noFill/>
        </p:spPr>
        <p:txBody>
          <a:bodyPr wrap="none" rtlCol="0">
            <a:spAutoFit/>
          </a:bodyPr>
          <a:lstStyle/>
          <a:p>
            <a:r>
              <a:rPr lang="en-US" dirty="0"/>
              <a:t>Program</a:t>
            </a:r>
          </a:p>
        </p:txBody>
      </p:sp>
      <p:sp>
        <p:nvSpPr>
          <p:cNvPr id="4" name="Rounded Rectangle 3"/>
          <p:cNvSpPr/>
          <p:nvPr/>
        </p:nvSpPr>
        <p:spPr>
          <a:xfrm>
            <a:off x="5867400" y="3048000"/>
            <a:ext cx="990600" cy="838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943600" y="3124200"/>
            <a:ext cx="793982" cy="646331"/>
          </a:xfrm>
          <a:prstGeom prst="rect">
            <a:avLst/>
          </a:prstGeom>
          <a:noFill/>
        </p:spPr>
        <p:txBody>
          <a:bodyPr wrap="none" rtlCol="0">
            <a:spAutoFit/>
          </a:bodyPr>
          <a:lstStyle/>
          <a:p>
            <a:pPr algn="ctr"/>
            <a:r>
              <a:rPr lang="en-US" dirty="0"/>
              <a:t>Test </a:t>
            </a:r>
          </a:p>
          <a:p>
            <a:pPr algn="ctr"/>
            <a:r>
              <a:rPr lang="en-US" dirty="0"/>
              <a:t>Oracle</a:t>
            </a:r>
          </a:p>
        </p:txBody>
      </p:sp>
      <p:cxnSp>
        <p:nvCxnSpPr>
          <p:cNvPr id="8" name="Straight Arrow Connector 7"/>
          <p:cNvCxnSpPr>
            <a:stCxn id="4" idx="3"/>
          </p:cNvCxnSpPr>
          <p:nvPr/>
        </p:nvCxnSpPr>
        <p:spPr>
          <a:xfrm flipV="1">
            <a:off x="6858000" y="2895600"/>
            <a:ext cx="60960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858000" y="3505200"/>
            <a:ext cx="609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4" idx="1"/>
          </p:cNvCxnSpPr>
          <p:nvPr/>
        </p:nvCxnSpPr>
        <p:spPr>
          <a:xfrm>
            <a:off x="5029200" y="3467100"/>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239000" y="2590800"/>
            <a:ext cx="595047" cy="369332"/>
          </a:xfrm>
          <a:prstGeom prst="rect">
            <a:avLst/>
          </a:prstGeom>
          <a:noFill/>
        </p:spPr>
        <p:txBody>
          <a:bodyPr wrap="none" rtlCol="0">
            <a:spAutoFit/>
          </a:bodyPr>
          <a:lstStyle/>
          <a:p>
            <a:r>
              <a:rPr lang="en-US" dirty="0"/>
              <a:t>Pass</a:t>
            </a:r>
          </a:p>
        </p:txBody>
      </p:sp>
      <p:sp>
        <p:nvSpPr>
          <p:cNvPr id="16" name="TextBox 15"/>
          <p:cNvSpPr txBox="1"/>
          <p:nvPr/>
        </p:nvSpPr>
        <p:spPr>
          <a:xfrm>
            <a:off x="7315200" y="3962400"/>
            <a:ext cx="507245" cy="369332"/>
          </a:xfrm>
          <a:prstGeom prst="rect">
            <a:avLst/>
          </a:prstGeom>
          <a:noFill/>
        </p:spPr>
        <p:txBody>
          <a:bodyPr wrap="none" rtlCol="0">
            <a:spAutoFit/>
          </a:bodyPr>
          <a:lstStyle/>
          <a:p>
            <a:r>
              <a:rPr lang="en-US" dirty="0">
                <a:solidFill>
                  <a:srgbClr val="FF0000"/>
                </a:solidFill>
              </a:rPr>
              <a:t>Fail</a:t>
            </a:r>
          </a:p>
        </p:txBody>
      </p:sp>
      <p:cxnSp>
        <p:nvCxnSpPr>
          <p:cNvPr id="17" name="Straight Arrow Connector 16"/>
          <p:cNvCxnSpPr>
            <a:stCxn id="20" idx="3"/>
            <a:endCxn id="2" idx="1"/>
          </p:cNvCxnSpPr>
          <p:nvPr/>
        </p:nvCxnSpPr>
        <p:spPr>
          <a:xfrm>
            <a:off x="1599203" y="3461266"/>
            <a:ext cx="1220197" cy="5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914400" y="3276600"/>
            <a:ext cx="684803" cy="369332"/>
          </a:xfrm>
          <a:prstGeom prst="rect">
            <a:avLst/>
          </a:prstGeom>
          <a:noFill/>
        </p:spPr>
        <p:txBody>
          <a:bodyPr wrap="none" rtlCol="0">
            <a:spAutoFit/>
          </a:bodyPr>
          <a:lstStyle/>
          <a:p>
            <a:r>
              <a:rPr lang="en-US" dirty="0"/>
              <a:t>Input</a:t>
            </a:r>
          </a:p>
        </p:txBody>
      </p:sp>
    </p:spTree>
    <p:extLst>
      <p:ext uri="{BB962C8B-B14F-4D97-AF65-F5344CB8AC3E}">
        <p14:creationId xmlns:p14="http://schemas.microsoft.com/office/powerpoint/2010/main" val="570941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itle 1"/>
          <p:cNvSpPr>
            <a:spLocks noGrp="1"/>
          </p:cNvSpPr>
          <p:nvPr>
            <p:ph type="title"/>
          </p:nvPr>
        </p:nvSpPr>
        <p:spPr/>
        <p:txBody>
          <a:bodyPr/>
          <a:lstStyle/>
          <a:p>
            <a:r>
              <a:rPr lang="en-US" altLang="en-US" dirty="0"/>
              <a:t>JUnit</a:t>
            </a:r>
          </a:p>
        </p:txBody>
      </p:sp>
      <p:sp>
        <p:nvSpPr>
          <p:cNvPr id="11270" name="Content Placeholder 2"/>
          <p:cNvSpPr>
            <a:spLocks noGrp="1"/>
          </p:cNvSpPr>
          <p:nvPr>
            <p:ph idx="1"/>
          </p:nvPr>
        </p:nvSpPr>
        <p:spPr/>
        <p:txBody>
          <a:bodyPr>
            <a:noAutofit/>
          </a:bodyPr>
          <a:lstStyle/>
          <a:p>
            <a:r>
              <a:rPr lang="en-US" altLang="en-US" sz="2400" dirty="0"/>
              <a:t>Open source Java testing framework used to write and run repeatable </a:t>
            </a:r>
            <a:r>
              <a:rPr lang="en-US" altLang="en-US" sz="2400" dirty="0">
                <a:solidFill>
                  <a:schemeClr val="tx2"/>
                </a:solidFill>
              </a:rPr>
              <a:t>automated tests</a:t>
            </a:r>
          </a:p>
          <a:p>
            <a:r>
              <a:rPr lang="en-US" altLang="en-US" sz="2400" dirty="0"/>
              <a:t>A structure for writing </a:t>
            </a:r>
            <a:r>
              <a:rPr lang="en-US" altLang="en-US" sz="2400" dirty="0">
                <a:solidFill>
                  <a:schemeClr val="tx2"/>
                </a:solidFill>
              </a:rPr>
              <a:t>test drivers</a:t>
            </a:r>
            <a:endParaRPr lang="en-US" altLang="en-US" sz="2400" dirty="0"/>
          </a:p>
          <a:p>
            <a:r>
              <a:rPr lang="en-US" altLang="en-US" sz="2400" dirty="0"/>
              <a:t>JUnit is </a:t>
            </a:r>
            <a:r>
              <a:rPr lang="en-US" altLang="en-US" sz="2400" dirty="0">
                <a:solidFill>
                  <a:schemeClr val="tx2"/>
                </a:solidFill>
              </a:rPr>
              <a:t>widely used</a:t>
            </a:r>
            <a:r>
              <a:rPr lang="en-US" altLang="en-US" sz="2400" dirty="0"/>
              <a:t> in industry</a:t>
            </a:r>
          </a:p>
        </p:txBody>
      </p:sp>
      <p:sp>
        <p:nvSpPr>
          <p:cNvPr id="11268" name="Rectangle 4"/>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28A18583-731C-4CBF-88B8-5E7BC6E94522}" type="slidenum">
              <a:rPr lang="en-US" altLang="en-US" sz="900" b="0">
                <a:solidFill>
                  <a:schemeClr val="tx1"/>
                </a:solidFill>
              </a:rPr>
              <a:pPr/>
              <a:t>18</a:t>
            </a:fld>
            <a:endParaRPr lang="en-US" altLang="en-US" sz="900" b="0" dirty="0">
              <a:solidFill>
                <a:schemeClr val="tx1"/>
              </a:solidFill>
            </a:endParaRPr>
          </a:p>
        </p:txBody>
      </p:sp>
      <p:sp>
        <p:nvSpPr>
          <p:cNvPr id="7" name="TextBox 6"/>
          <p:cNvSpPr txBox="1"/>
          <p:nvPr/>
        </p:nvSpPr>
        <p:spPr>
          <a:xfrm>
            <a:off x="990600" y="5029200"/>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Account.java; AccountTest.java</a:t>
            </a:r>
          </a:p>
        </p:txBody>
      </p:sp>
    </p:spTree>
    <p:extLst>
      <p:ext uri="{BB962C8B-B14F-4D97-AF65-F5344CB8AC3E}">
        <p14:creationId xmlns:p14="http://schemas.microsoft.com/office/powerpoint/2010/main" val="3651464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Content Placeholder 2"/>
          <p:cNvSpPr>
            <a:spLocks noGrp="1"/>
          </p:cNvSpPr>
          <p:nvPr>
            <p:ph idx="1"/>
          </p:nvPr>
        </p:nvSpPr>
        <p:spPr/>
        <p:txBody>
          <a:bodyPr/>
          <a:lstStyle/>
          <a:p>
            <a:pPr marL="0" indent="0" algn="just">
              <a:buNone/>
            </a:pPr>
            <a:r>
              <a:rPr lang="en-US" dirty="0"/>
              <a:t>Given FindMax.java, write three test cases: one resulting in Failure, one resulting in Error and one resulting in Pass.  </a:t>
            </a:r>
          </a:p>
        </p:txBody>
      </p:sp>
      <p:sp>
        <p:nvSpPr>
          <p:cNvPr id="4" name="TextBox 3"/>
          <p:cNvSpPr txBox="1"/>
          <p:nvPr/>
        </p:nvSpPr>
        <p:spPr>
          <a:xfrm>
            <a:off x="990600" y="5029200"/>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FindMax.java; FindMaxTest.java</a:t>
            </a:r>
          </a:p>
        </p:txBody>
      </p:sp>
    </p:spTree>
    <p:extLst>
      <p:ext uri="{BB962C8B-B14F-4D97-AF65-F5344CB8AC3E}">
        <p14:creationId xmlns:p14="http://schemas.microsoft.com/office/powerpoint/2010/main" val="3314538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14600"/>
            <a:ext cx="8229600" cy="1143000"/>
          </a:xfrm>
        </p:spPr>
        <p:txBody>
          <a:bodyPr/>
          <a:lstStyle/>
          <a:p>
            <a:r>
              <a:rPr lang="en-US" dirty="0"/>
              <a:t>Why bother testing?</a:t>
            </a:r>
          </a:p>
        </p:txBody>
      </p:sp>
    </p:spTree>
    <p:extLst>
      <p:ext uri="{BB962C8B-B14F-4D97-AF65-F5344CB8AC3E}">
        <p14:creationId xmlns:p14="http://schemas.microsoft.com/office/powerpoint/2010/main" val="1766396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itle 1"/>
          <p:cNvSpPr>
            <a:spLocks noGrp="1"/>
          </p:cNvSpPr>
          <p:nvPr>
            <p:ph type="title"/>
          </p:nvPr>
        </p:nvSpPr>
        <p:spPr/>
        <p:txBody>
          <a:bodyPr/>
          <a:lstStyle/>
          <a:p>
            <a:r>
              <a:rPr lang="en-US" altLang="en-US"/>
              <a:t>Writing Tests for JUnit</a:t>
            </a:r>
          </a:p>
        </p:txBody>
      </p:sp>
      <p:sp>
        <p:nvSpPr>
          <p:cNvPr id="13318" name="Content Placeholder 2"/>
          <p:cNvSpPr>
            <a:spLocks noGrp="1"/>
          </p:cNvSpPr>
          <p:nvPr>
            <p:ph idx="1"/>
          </p:nvPr>
        </p:nvSpPr>
        <p:spPr/>
        <p:txBody>
          <a:bodyPr>
            <a:normAutofit fontScale="85000" lnSpcReduction="20000"/>
          </a:bodyPr>
          <a:lstStyle/>
          <a:p>
            <a:r>
              <a:rPr lang="en-US" altLang="en-US" dirty="0"/>
              <a:t>Need to use the methods of the </a:t>
            </a:r>
            <a:r>
              <a:rPr lang="en-US" altLang="en-US" dirty="0" err="1">
                <a:solidFill>
                  <a:schemeClr val="tx2"/>
                </a:solidFill>
              </a:rPr>
              <a:t>junit.framework.assert</a:t>
            </a:r>
            <a:r>
              <a:rPr lang="en-US" altLang="en-US" dirty="0"/>
              <a:t> class</a:t>
            </a:r>
          </a:p>
          <a:p>
            <a:pPr lvl="1"/>
            <a:r>
              <a:rPr lang="en-US" altLang="en-US" dirty="0" err="1"/>
              <a:t>javadoc</a:t>
            </a:r>
            <a:r>
              <a:rPr lang="en-US" altLang="en-US" dirty="0"/>
              <a:t> gives a complete description of its capabilities</a:t>
            </a:r>
          </a:p>
          <a:p>
            <a:r>
              <a:rPr lang="en-US" altLang="en-US" dirty="0"/>
              <a:t>Each test method checks a condition (</a:t>
            </a:r>
            <a:r>
              <a:rPr lang="en-US" altLang="en-US" dirty="0">
                <a:solidFill>
                  <a:schemeClr val="tx2"/>
                </a:solidFill>
              </a:rPr>
              <a:t>assertion</a:t>
            </a:r>
            <a:r>
              <a:rPr lang="en-US" altLang="en-US" dirty="0"/>
              <a:t>) and reports to the test runner whether the test failed or succeeded</a:t>
            </a:r>
          </a:p>
          <a:p>
            <a:pPr lvl="1"/>
            <a:r>
              <a:rPr lang="en-US" altLang="en-US" i="1" dirty="0" err="1"/>
              <a:t>assertTrue</a:t>
            </a:r>
            <a:r>
              <a:rPr lang="en-US" altLang="en-US" i="1" dirty="0"/>
              <a:t> (</a:t>
            </a:r>
            <a:r>
              <a:rPr lang="en-US" altLang="en-US" i="1" dirty="0" err="1"/>
              <a:t>boolean</a:t>
            </a:r>
            <a:r>
              <a:rPr lang="en-US" altLang="en-US" i="1" dirty="0"/>
              <a:t>)</a:t>
            </a:r>
          </a:p>
          <a:p>
            <a:pPr lvl="1"/>
            <a:r>
              <a:rPr lang="en-US" altLang="en-US" i="1" dirty="0" err="1"/>
              <a:t>assertTrue</a:t>
            </a:r>
            <a:r>
              <a:rPr lang="en-US" altLang="en-US" i="1" dirty="0"/>
              <a:t> (String, </a:t>
            </a:r>
            <a:r>
              <a:rPr lang="en-US" altLang="en-US" i="1" dirty="0" err="1"/>
              <a:t>boolean</a:t>
            </a:r>
            <a:r>
              <a:rPr lang="en-US" altLang="en-US" i="1" dirty="0"/>
              <a:t>)</a:t>
            </a:r>
          </a:p>
          <a:p>
            <a:pPr lvl="1"/>
            <a:r>
              <a:rPr lang="en-US" altLang="en-US" i="1" dirty="0" err="1"/>
              <a:t>assertEquals</a:t>
            </a:r>
            <a:r>
              <a:rPr lang="en-US" altLang="en-US" i="1" dirty="0"/>
              <a:t> (Object, Object)</a:t>
            </a:r>
          </a:p>
          <a:p>
            <a:pPr lvl="1"/>
            <a:r>
              <a:rPr lang="en-US" altLang="en-US" i="1" dirty="0" err="1"/>
              <a:t>assertNull</a:t>
            </a:r>
            <a:r>
              <a:rPr lang="en-US" altLang="en-US" i="1" dirty="0"/>
              <a:t> (Object)</a:t>
            </a:r>
          </a:p>
          <a:p>
            <a:pPr lvl="1"/>
            <a:r>
              <a:rPr lang="en-US" altLang="en-US" i="1" dirty="0"/>
              <a:t>Fail (String</a:t>
            </a:r>
            <a:r>
              <a:rPr lang="en-US" altLang="en-US" dirty="0"/>
              <a:t>) </a:t>
            </a:r>
            <a:r>
              <a:rPr lang="en-US" altLang="en-US" i="1" dirty="0">
                <a:solidFill>
                  <a:srgbClr val="FF0000"/>
                </a:solidFill>
              </a:rPr>
              <a:t>//fail a test with (possibly) a given message</a:t>
            </a:r>
          </a:p>
          <a:p>
            <a:r>
              <a:rPr lang="en-US" altLang="en-US" dirty="0"/>
              <a:t>All of the methods </a:t>
            </a:r>
            <a:r>
              <a:rPr lang="en-US" altLang="en-US" dirty="0">
                <a:solidFill>
                  <a:schemeClr val="tx2"/>
                </a:solidFill>
              </a:rPr>
              <a:t>return void</a:t>
            </a:r>
            <a:r>
              <a:rPr lang="en-US" altLang="en-US" dirty="0"/>
              <a:t> </a:t>
            </a:r>
          </a:p>
        </p:txBody>
      </p:sp>
      <p:sp>
        <p:nvSpPr>
          <p:cNvPr id="13316" name="Rectangle 4"/>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5EAC399C-46A8-4883-8A30-50F58A46FC36}" type="slidenum">
              <a:rPr lang="en-US" altLang="en-US" sz="900" b="0">
                <a:solidFill>
                  <a:schemeClr val="tx1"/>
                </a:solidFill>
              </a:rPr>
              <a:pPr/>
              <a:t>20</a:t>
            </a:fld>
            <a:endParaRPr lang="en-US" altLang="en-US" sz="900" b="0">
              <a:solidFill>
                <a:schemeClr val="tx1"/>
              </a:solidFill>
            </a:endParaRPr>
          </a:p>
        </p:txBody>
      </p:sp>
    </p:spTree>
    <p:extLst>
      <p:ext uri="{BB962C8B-B14F-4D97-AF65-F5344CB8AC3E}">
        <p14:creationId xmlns:p14="http://schemas.microsoft.com/office/powerpoint/2010/main" val="2875276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3B61566D-1264-41BB-80F8-A81082C4F393}" type="slidenum">
              <a:rPr lang="en-US" altLang="en-US" sz="900" b="0">
                <a:solidFill>
                  <a:schemeClr val="tx1"/>
                </a:solidFill>
              </a:rPr>
              <a:pPr/>
              <a:t>21</a:t>
            </a:fld>
            <a:endParaRPr lang="en-US" altLang="en-US" sz="900" b="0">
              <a:solidFill>
                <a:schemeClr val="tx1"/>
              </a:solidFill>
            </a:endParaRPr>
          </a:p>
        </p:txBody>
      </p:sp>
      <p:sp>
        <p:nvSpPr>
          <p:cNvPr id="16389" name="Rectangle 2"/>
          <p:cNvSpPr>
            <a:spLocks noGrp="1" noChangeArrowheads="1"/>
          </p:cNvSpPr>
          <p:nvPr>
            <p:ph type="title"/>
          </p:nvPr>
        </p:nvSpPr>
        <p:spPr>
          <a:xfrm>
            <a:off x="419100" y="155431"/>
            <a:ext cx="8229600" cy="687387"/>
          </a:xfrm>
        </p:spPr>
        <p:txBody>
          <a:bodyPr>
            <a:normAutofit fontScale="90000"/>
          </a:bodyPr>
          <a:lstStyle/>
          <a:p>
            <a:r>
              <a:rPr lang="en-US" altLang="en-US"/>
              <a:t>JUnit Test Fixtures</a:t>
            </a:r>
          </a:p>
        </p:txBody>
      </p:sp>
      <p:sp>
        <p:nvSpPr>
          <p:cNvPr id="16390" name="Rectangle 3"/>
          <p:cNvSpPr>
            <a:spLocks noGrp="1" noChangeArrowheads="1"/>
          </p:cNvSpPr>
          <p:nvPr>
            <p:ph type="body" idx="1"/>
          </p:nvPr>
        </p:nvSpPr>
        <p:spPr>
          <a:xfrm>
            <a:off x="85725" y="1174317"/>
            <a:ext cx="8966200" cy="5462588"/>
          </a:xfrm>
        </p:spPr>
        <p:txBody>
          <a:bodyPr>
            <a:normAutofit/>
          </a:bodyPr>
          <a:lstStyle/>
          <a:p>
            <a:r>
              <a:rPr lang="en-US" altLang="en-US" sz="2800" dirty="0"/>
              <a:t>Different tests can </a:t>
            </a:r>
            <a:r>
              <a:rPr lang="en-US" altLang="en-US" sz="2800" dirty="0">
                <a:solidFill>
                  <a:schemeClr val="tx2"/>
                </a:solidFill>
              </a:rPr>
              <a:t>use</a:t>
            </a:r>
            <a:r>
              <a:rPr lang="en-US" altLang="en-US" sz="2800" dirty="0"/>
              <a:t> the objects without sharing the state</a:t>
            </a:r>
          </a:p>
          <a:p>
            <a:r>
              <a:rPr lang="en-US" altLang="en-US" sz="2800" dirty="0"/>
              <a:t>Objects used in test fixtures should be declared as </a:t>
            </a:r>
            <a:r>
              <a:rPr lang="en-US" altLang="en-US" sz="2800" dirty="0">
                <a:solidFill>
                  <a:schemeClr val="tx2"/>
                </a:solidFill>
              </a:rPr>
              <a:t>instance variables</a:t>
            </a:r>
          </a:p>
          <a:p>
            <a:r>
              <a:rPr lang="en-US" altLang="en-US" sz="2800" dirty="0"/>
              <a:t>They should be initialized in a </a:t>
            </a:r>
            <a:r>
              <a:rPr lang="en-US" altLang="en-US" sz="2800" dirty="0">
                <a:solidFill>
                  <a:schemeClr val="tx2"/>
                </a:solidFill>
              </a:rPr>
              <a:t>@Before</a:t>
            </a:r>
            <a:r>
              <a:rPr lang="en-US" altLang="en-US" sz="2800" dirty="0"/>
              <a:t> method</a:t>
            </a:r>
          </a:p>
          <a:p>
            <a:pPr lvl="1"/>
            <a:r>
              <a:rPr lang="en-US" altLang="en-US" sz="2400" dirty="0"/>
              <a:t>JUnit runs them </a:t>
            </a:r>
            <a:r>
              <a:rPr lang="en-US" altLang="en-US" sz="2400" dirty="0">
                <a:solidFill>
                  <a:schemeClr val="tx2"/>
                </a:solidFill>
              </a:rPr>
              <a:t>before</a:t>
            </a:r>
            <a:r>
              <a:rPr lang="en-US" altLang="en-US" sz="2400" dirty="0"/>
              <a:t> every @Test method</a:t>
            </a:r>
          </a:p>
          <a:p>
            <a:r>
              <a:rPr lang="en-US" altLang="en-US" sz="2800" dirty="0"/>
              <a:t>Can be deallocated or reset in an </a:t>
            </a:r>
            <a:r>
              <a:rPr lang="en-US" altLang="en-US" sz="2800" dirty="0">
                <a:solidFill>
                  <a:schemeClr val="tx2"/>
                </a:solidFill>
              </a:rPr>
              <a:t>@After</a:t>
            </a:r>
            <a:r>
              <a:rPr lang="en-US" altLang="en-US" sz="2800" dirty="0"/>
              <a:t> method</a:t>
            </a:r>
          </a:p>
          <a:p>
            <a:pPr lvl="1"/>
            <a:r>
              <a:rPr lang="en-US" altLang="en-US" sz="2400" dirty="0"/>
              <a:t>JUnit runs them </a:t>
            </a:r>
            <a:r>
              <a:rPr lang="en-US" altLang="en-US" sz="2400" dirty="0">
                <a:solidFill>
                  <a:schemeClr val="tx2"/>
                </a:solidFill>
              </a:rPr>
              <a:t>after</a:t>
            </a:r>
            <a:r>
              <a:rPr lang="en-US" altLang="en-US" sz="2400" dirty="0"/>
              <a:t> every @Test method</a:t>
            </a:r>
          </a:p>
        </p:txBody>
      </p:sp>
      <p:sp>
        <p:nvSpPr>
          <p:cNvPr id="7" name="TextBox 6"/>
          <p:cNvSpPr txBox="1"/>
          <p:nvPr/>
        </p:nvSpPr>
        <p:spPr>
          <a:xfrm>
            <a:off x="1101725" y="5334000"/>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Stack.java; StackTest.java</a:t>
            </a:r>
          </a:p>
        </p:txBody>
      </p:sp>
    </p:spTree>
    <p:extLst>
      <p:ext uri="{BB962C8B-B14F-4D97-AF65-F5344CB8AC3E}">
        <p14:creationId xmlns:p14="http://schemas.microsoft.com/office/powerpoint/2010/main" val="3615325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Content Placeholder 2"/>
          <p:cNvSpPr>
            <a:spLocks noGrp="1"/>
          </p:cNvSpPr>
          <p:nvPr>
            <p:ph idx="1"/>
          </p:nvPr>
        </p:nvSpPr>
        <p:spPr/>
        <p:txBody>
          <a:bodyPr/>
          <a:lstStyle/>
          <a:p>
            <a:pPr marL="0" indent="0" algn="just">
              <a:buNone/>
            </a:pPr>
            <a:r>
              <a:rPr lang="en-US" dirty="0"/>
              <a:t>Given the </a:t>
            </a:r>
            <a:r>
              <a:rPr lang="en-US" dirty="0" err="1"/>
              <a:t>testRepOk</a:t>
            </a:r>
            <a:r>
              <a:rPr lang="en-US" dirty="0"/>
              <a:t> method in StackTest.java, decompose it into multiple </a:t>
            </a:r>
            <a:r>
              <a:rPr lang="en-US" b="1" dirty="0"/>
              <a:t>equivalent</a:t>
            </a:r>
            <a:r>
              <a:rPr lang="en-US" dirty="0"/>
              <a:t> test cases.</a:t>
            </a:r>
          </a:p>
        </p:txBody>
      </p:sp>
      <p:sp>
        <p:nvSpPr>
          <p:cNvPr id="4" name="TextBox 3"/>
          <p:cNvSpPr txBox="1"/>
          <p:nvPr/>
        </p:nvSpPr>
        <p:spPr>
          <a:xfrm>
            <a:off x="990600" y="5029200"/>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StackTest.java; StackTestSolution.java</a:t>
            </a:r>
          </a:p>
        </p:txBody>
      </p:sp>
    </p:spTree>
    <p:extLst>
      <p:ext uri="{BB962C8B-B14F-4D97-AF65-F5344CB8AC3E}">
        <p14:creationId xmlns:p14="http://schemas.microsoft.com/office/powerpoint/2010/main" val="1507005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EF76B41D-601D-43C4-97F3-E4E8DC75B3D8}" type="slidenum">
              <a:rPr lang="en-US" altLang="en-US" sz="900" b="0">
                <a:solidFill>
                  <a:schemeClr val="tx1"/>
                </a:solidFill>
              </a:rPr>
              <a:pPr/>
              <a:t>23</a:t>
            </a:fld>
            <a:endParaRPr lang="en-US" altLang="en-US" sz="900" b="0">
              <a:solidFill>
                <a:schemeClr val="tx1"/>
              </a:solidFill>
            </a:endParaRPr>
          </a:p>
        </p:txBody>
      </p:sp>
      <p:sp>
        <p:nvSpPr>
          <p:cNvPr id="13317" name="Rectangle 2"/>
          <p:cNvSpPr>
            <a:spLocks noGrp="1" noChangeArrowheads="1"/>
          </p:cNvSpPr>
          <p:nvPr>
            <p:ph type="title"/>
          </p:nvPr>
        </p:nvSpPr>
        <p:spPr/>
        <p:txBody>
          <a:bodyPr/>
          <a:lstStyle/>
          <a:p>
            <a:r>
              <a:rPr lang="en-US" altLang="en-US" dirty="0"/>
              <a:t>Parameterized Tests</a:t>
            </a:r>
          </a:p>
        </p:txBody>
      </p:sp>
      <p:sp>
        <p:nvSpPr>
          <p:cNvPr id="13318" name="Rectangle 3"/>
          <p:cNvSpPr>
            <a:spLocks noGrp="1" noChangeArrowheads="1"/>
          </p:cNvSpPr>
          <p:nvPr>
            <p:ph type="body" idx="1"/>
          </p:nvPr>
        </p:nvSpPr>
        <p:spPr>
          <a:xfrm>
            <a:off x="426027" y="1523856"/>
            <a:ext cx="8561387" cy="5111750"/>
          </a:xfrm>
        </p:spPr>
        <p:txBody>
          <a:bodyPr/>
          <a:lstStyle/>
          <a:p>
            <a:pPr marL="0" indent="0">
              <a:buNone/>
            </a:pPr>
            <a:r>
              <a:rPr lang="en-US" altLang="zh-CN" sz="2800" dirty="0"/>
              <a:t>How to t</a:t>
            </a:r>
            <a:r>
              <a:rPr lang="en-US" altLang="en-US" sz="2800" dirty="0"/>
              <a:t>est a function with similar values?</a:t>
            </a:r>
          </a:p>
          <a:p>
            <a:r>
              <a:rPr lang="en-US" altLang="en-US" sz="2800" dirty="0"/>
              <a:t>Parameterized Unit Tests Call Constructor For Each Logical Set of Data Values</a:t>
            </a:r>
          </a:p>
          <a:p>
            <a:pPr lvl="1"/>
            <a:r>
              <a:rPr lang="en-US" altLang="en-US" sz="2400" dirty="0"/>
              <a:t>Same Tests Are Then Run On Each Set of Data Values</a:t>
            </a:r>
          </a:p>
          <a:p>
            <a:pPr lvl="1"/>
            <a:r>
              <a:rPr lang="en-US" altLang="en-US" sz="2400" dirty="0"/>
              <a:t>List of Data Values Identified with @Parameters Annotation</a:t>
            </a:r>
          </a:p>
          <a:p>
            <a:pPr lvl="1"/>
            <a:endParaRPr lang="en-US" altLang="en-US" sz="2400" dirty="0"/>
          </a:p>
        </p:txBody>
      </p:sp>
      <p:sp>
        <p:nvSpPr>
          <p:cNvPr id="7" name="TextBox 6"/>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ParameterizedTest.java</a:t>
            </a:r>
          </a:p>
        </p:txBody>
      </p:sp>
    </p:spTree>
    <p:extLst>
      <p:ext uri="{BB962C8B-B14F-4D97-AF65-F5344CB8AC3E}">
        <p14:creationId xmlns:p14="http://schemas.microsoft.com/office/powerpoint/2010/main" val="1701745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Exercise 3</a:t>
            </a:r>
            <a:endParaRPr lang="en-US" dirty="0"/>
          </a:p>
        </p:txBody>
      </p:sp>
      <p:sp>
        <p:nvSpPr>
          <p:cNvPr id="3" name="Content Placeholder 2"/>
          <p:cNvSpPr>
            <a:spLocks noGrp="1"/>
          </p:cNvSpPr>
          <p:nvPr>
            <p:ph idx="1"/>
          </p:nvPr>
        </p:nvSpPr>
        <p:spPr/>
        <p:txBody>
          <a:bodyPr/>
          <a:lstStyle/>
          <a:p>
            <a:pPr marL="0" indent="0">
              <a:buNone/>
            </a:pPr>
            <a:r>
              <a:rPr lang="en-US" dirty="0"/>
              <a:t>Write a parameterized test for QuickSort.java.</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QuickSortParameterizedTest.java</a:t>
            </a:r>
          </a:p>
        </p:txBody>
      </p:sp>
    </p:spTree>
    <p:extLst>
      <p:ext uri="{BB962C8B-B14F-4D97-AF65-F5344CB8AC3E}">
        <p14:creationId xmlns:p14="http://schemas.microsoft.com/office/powerpoint/2010/main" val="1669547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60B07B55-3D11-4BB7-8A54-416441F59A1D}" type="slidenum">
              <a:rPr lang="en-US" altLang="en-US" sz="900" b="0">
                <a:solidFill>
                  <a:schemeClr val="tx1"/>
                </a:solidFill>
              </a:rPr>
              <a:pPr/>
              <a:t>25</a:t>
            </a:fld>
            <a:endParaRPr lang="en-US" altLang="en-US" sz="900" b="0" dirty="0">
              <a:solidFill>
                <a:schemeClr val="tx1"/>
              </a:solidFill>
            </a:endParaRPr>
          </a:p>
        </p:txBody>
      </p:sp>
      <p:sp>
        <p:nvSpPr>
          <p:cNvPr id="12293" name="Title 1"/>
          <p:cNvSpPr>
            <a:spLocks noGrp="1"/>
          </p:cNvSpPr>
          <p:nvPr>
            <p:ph type="title"/>
          </p:nvPr>
        </p:nvSpPr>
        <p:spPr/>
        <p:txBody>
          <a:bodyPr/>
          <a:lstStyle/>
          <a:p>
            <a:r>
              <a:rPr lang="en-US" altLang="en-US"/>
              <a:t>JUnit Tests</a:t>
            </a:r>
          </a:p>
        </p:txBody>
      </p:sp>
      <p:sp>
        <p:nvSpPr>
          <p:cNvPr id="12294" name="Content Placeholder 2"/>
          <p:cNvSpPr>
            <a:spLocks noGrp="1"/>
          </p:cNvSpPr>
          <p:nvPr>
            <p:ph idx="1"/>
          </p:nvPr>
        </p:nvSpPr>
        <p:spPr>
          <a:xfrm>
            <a:off x="228600" y="1676400"/>
            <a:ext cx="8966200" cy="5478463"/>
          </a:xfrm>
        </p:spPr>
        <p:txBody>
          <a:bodyPr>
            <a:noAutofit/>
          </a:bodyPr>
          <a:lstStyle/>
          <a:p>
            <a:r>
              <a:rPr lang="en-US" altLang="en-US" sz="2400" dirty="0"/>
              <a:t>JUnit can be u</a:t>
            </a:r>
            <a:r>
              <a:rPr lang="tr-TR" altLang="en-US" sz="2400" dirty="0"/>
              <a:t>sed </a:t>
            </a:r>
            <a:r>
              <a:rPr lang="tr-TR" altLang="en-US" sz="2400" dirty="0">
                <a:solidFill>
                  <a:schemeClr val="tx2"/>
                </a:solidFill>
              </a:rPr>
              <a:t>to test</a:t>
            </a:r>
            <a:r>
              <a:rPr lang="en-US" altLang="en-US" sz="2400" dirty="0"/>
              <a:t> …</a:t>
            </a:r>
            <a:endParaRPr lang="tr-TR" altLang="en-US" sz="2400" dirty="0"/>
          </a:p>
          <a:p>
            <a:pPr marL="742950" lvl="1" indent="-285750">
              <a:lnSpc>
                <a:spcPct val="80000"/>
              </a:lnSpc>
            </a:pPr>
            <a:r>
              <a:rPr lang="en-US" altLang="en-US" sz="2000" dirty="0"/>
              <a:t>… an entire </a:t>
            </a:r>
            <a:r>
              <a:rPr lang="tr-TR" altLang="en-US" sz="2000" dirty="0"/>
              <a:t>object</a:t>
            </a:r>
          </a:p>
          <a:p>
            <a:pPr marL="742950" lvl="1" indent="-285750">
              <a:lnSpc>
                <a:spcPct val="80000"/>
              </a:lnSpc>
            </a:pPr>
            <a:r>
              <a:rPr lang="en-US" altLang="en-US" sz="2000" dirty="0"/>
              <a:t>… p</a:t>
            </a:r>
            <a:r>
              <a:rPr lang="tr-TR" altLang="en-US" sz="2000" dirty="0"/>
              <a:t>art of an object </a:t>
            </a:r>
            <a:r>
              <a:rPr lang="en-US" altLang="en-US" sz="2000" dirty="0"/>
              <a:t>– </a:t>
            </a:r>
            <a:r>
              <a:rPr lang="tr-TR" altLang="en-US" sz="2000" dirty="0"/>
              <a:t>a method or some interacting methods</a:t>
            </a:r>
          </a:p>
          <a:p>
            <a:pPr marL="742950" lvl="1" indent="-285750">
              <a:lnSpc>
                <a:spcPct val="80000"/>
              </a:lnSpc>
            </a:pPr>
            <a:r>
              <a:rPr lang="en-US" altLang="en-US" sz="2000" dirty="0"/>
              <a:t>… i</a:t>
            </a:r>
            <a:r>
              <a:rPr lang="tr-TR" altLang="en-US" sz="2000" dirty="0"/>
              <a:t>nteraction between several objects</a:t>
            </a:r>
          </a:p>
          <a:p>
            <a:r>
              <a:rPr lang="en-US" altLang="en-US" sz="2400" dirty="0"/>
              <a:t>Each test is embedded into one </a:t>
            </a:r>
            <a:r>
              <a:rPr lang="en-US" altLang="en-US" sz="2400" dirty="0">
                <a:solidFill>
                  <a:schemeClr val="tx2"/>
                </a:solidFill>
              </a:rPr>
              <a:t>test method</a:t>
            </a:r>
          </a:p>
          <a:p>
            <a:r>
              <a:rPr lang="tr-TR" altLang="en-US" sz="2400" dirty="0"/>
              <a:t>A </a:t>
            </a:r>
            <a:r>
              <a:rPr lang="tr-TR" altLang="en-US" sz="2400" dirty="0">
                <a:solidFill>
                  <a:schemeClr val="tx2"/>
                </a:solidFill>
              </a:rPr>
              <a:t>test class</a:t>
            </a:r>
            <a:r>
              <a:rPr lang="tr-TR" altLang="en-US" sz="2400" dirty="0"/>
              <a:t> contains </a:t>
            </a:r>
            <a:r>
              <a:rPr lang="en-US" altLang="en-US" sz="2400" dirty="0"/>
              <a:t>one or </a:t>
            </a:r>
            <a:r>
              <a:rPr lang="tr-TR" altLang="en-US" sz="2400" dirty="0"/>
              <a:t>more </a:t>
            </a:r>
            <a:r>
              <a:rPr lang="en-US" altLang="en-US" sz="2400" dirty="0"/>
              <a:t>test methods</a:t>
            </a:r>
            <a:endParaRPr lang="en-US" altLang="en-US" sz="2400" dirty="0">
              <a:solidFill>
                <a:schemeClr val="tx2"/>
              </a:solidFill>
            </a:endParaRPr>
          </a:p>
          <a:p>
            <a:pPr>
              <a:lnSpc>
                <a:spcPct val="70000"/>
              </a:lnSpc>
            </a:pPr>
            <a:r>
              <a:rPr lang="en-US" altLang="en-US" sz="2400" dirty="0"/>
              <a:t>Test classes </a:t>
            </a:r>
            <a:r>
              <a:rPr lang="en-US" altLang="en-US" sz="2400" dirty="0">
                <a:solidFill>
                  <a:schemeClr val="tx2"/>
                </a:solidFill>
              </a:rPr>
              <a:t>include</a:t>
            </a:r>
            <a:r>
              <a:rPr lang="en-US" altLang="en-US" sz="2400" dirty="0"/>
              <a:t> :</a:t>
            </a:r>
          </a:p>
          <a:p>
            <a:pPr marL="742950" lvl="1" indent="-285750">
              <a:lnSpc>
                <a:spcPct val="70000"/>
              </a:lnSpc>
            </a:pPr>
            <a:r>
              <a:rPr lang="en-US" altLang="en-US" sz="2000" dirty="0"/>
              <a:t>A </a:t>
            </a:r>
            <a:r>
              <a:rPr lang="en-US" altLang="en-US" sz="2000" dirty="0">
                <a:solidFill>
                  <a:schemeClr val="tx2"/>
                </a:solidFill>
              </a:rPr>
              <a:t>test runner</a:t>
            </a:r>
            <a:r>
              <a:rPr lang="en-US" altLang="en-US" sz="2000" dirty="0"/>
              <a:t> to run the tests (main())</a:t>
            </a:r>
          </a:p>
          <a:p>
            <a:pPr marL="742950" lvl="1" indent="-285750">
              <a:lnSpc>
                <a:spcPct val="70000"/>
              </a:lnSpc>
            </a:pPr>
            <a:r>
              <a:rPr lang="en-US" altLang="en-US" sz="2000" dirty="0"/>
              <a:t>A collection of </a:t>
            </a:r>
            <a:r>
              <a:rPr lang="en-US" altLang="en-US" sz="2000" dirty="0">
                <a:solidFill>
                  <a:schemeClr val="tx2"/>
                </a:solidFill>
              </a:rPr>
              <a:t>test methods</a:t>
            </a:r>
          </a:p>
          <a:p>
            <a:pPr marL="742950" lvl="1" indent="-285750">
              <a:lnSpc>
                <a:spcPct val="70000"/>
              </a:lnSpc>
            </a:pPr>
            <a:r>
              <a:rPr lang="en-US" altLang="en-US" sz="2000" dirty="0"/>
              <a:t>Methods to </a:t>
            </a:r>
            <a:r>
              <a:rPr lang="en-US" altLang="en-US" sz="2000" dirty="0">
                <a:solidFill>
                  <a:schemeClr val="tx2"/>
                </a:solidFill>
              </a:rPr>
              <a:t>set up</a:t>
            </a:r>
            <a:r>
              <a:rPr lang="en-US" altLang="en-US" sz="2000" dirty="0"/>
              <a:t> the state before and </a:t>
            </a:r>
            <a:r>
              <a:rPr lang="en-US" altLang="en-US" sz="2000" dirty="0">
                <a:solidFill>
                  <a:schemeClr val="tx2"/>
                </a:solidFill>
              </a:rPr>
              <a:t>update</a:t>
            </a:r>
            <a:r>
              <a:rPr lang="en-US" altLang="en-US" sz="2000" dirty="0"/>
              <a:t> the state after each test and before and after all tests</a:t>
            </a:r>
          </a:p>
        </p:txBody>
      </p:sp>
    </p:spTree>
    <p:extLst>
      <p:ext uri="{BB962C8B-B14F-4D97-AF65-F5344CB8AC3E}">
        <p14:creationId xmlns:p14="http://schemas.microsoft.com/office/powerpoint/2010/main" val="858596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0B5B60AD-D153-46B0-881D-C3D13373C091}" type="slidenum">
              <a:rPr lang="en-US" altLang="en-US" sz="900" b="0">
                <a:solidFill>
                  <a:schemeClr val="tx1"/>
                </a:solidFill>
              </a:rPr>
              <a:pPr/>
              <a:t>26</a:t>
            </a:fld>
            <a:endParaRPr lang="en-US" altLang="en-US" sz="900" b="0">
              <a:solidFill>
                <a:schemeClr val="tx1"/>
              </a:solidFill>
            </a:endParaRPr>
          </a:p>
        </p:txBody>
      </p:sp>
      <p:sp>
        <p:nvSpPr>
          <p:cNvPr id="24581" name="Title 1"/>
          <p:cNvSpPr>
            <a:spLocks noGrp="1"/>
          </p:cNvSpPr>
          <p:nvPr>
            <p:ph type="title"/>
          </p:nvPr>
        </p:nvSpPr>
        <p:spPr>
          <a:xfrm>
            <a:off x="491836" y="208687"/>
            <a:ext cx="8229600" cy="797360"/>
          </a:xfrm>
        </p:spPr>
        <p:txBody>
          <a:bodyPr/>
          <a:lstStyle/>
          <a:p>
            <a:r>
              <a:rPr lang="en-US" altLang="en-US"/>
              <a:t>JUnit Resources</a:t>
            </a:r>
          </a:p>
        </p:txBody>
      </p:sp>
      <p:sp>
        <p:nvSpPr>
          <p:cNvPr id="24582" name="Content Placeholder 2"/>
          <p:cNvSpPr>
            <a:spLocks noGrp="1"/>
          </p:cNvSpPr>
          <p:nvPr>
            <p:ph idx="1"/>
          </p:nvPr>
        </p:nvSpPr>
        <p:spPr>
          <a:xfrm>
            <a:off x="92652" y="1219200"/>
            <a:ext cx="8966200" cy="5478463"/>
          </a:xfrm>
        </p:spPr>
        <p:txBody>
          <a:bodyPr>
            <a:normAutofit/>
          </a:bodyPr>
          <a:lstStyle/>
          <a:p>
            <a:r>
              <a:rPr lang="en-US" altLang="en-US" dirty="0"/>
              <a:t>Some JUnit tutorials</a:t>
            </a:r>
          </a:p>
          <a:p>
            <a:pPr lvl="1"/>
            <a:r>
              <a:rPr lang="en-US" altLang="en-US" dirty="0">
                <a:hlinkClick r:id="rId2"/>
              </a:rPr>
              <a:t>http://open.ncsu.edu/se/tutorials/junit/</a:t>
            </a:r>
            <a:endParaRPr lang="en-US" altLang="en-US" dirty="0"/>
          </a:p>
          <a:p>
            <a:pPr lvl="1">
              <a:buFontTx/>
              <a:buNone/>
            </a:pPr>
            <a:r>
              <a:rPr lang="en-US" altLang="en-US" dirty="0"/>
              <a:t>	(Laurie Williams, </a:t>
            </a:r>
            <a:r>
              <a:rPr lang="en-US" altLang="en-US" dirty="0" err="1"/>
              <a:t>Dright</a:t>
            </a:r>
            <a:r>
              <a:rPr lang="en-US" altLang="en-US" dirty="0"/>
              <a:t> Ho, and Sarah Smith)</a:t>
            </a:r>
            <a:endParaRPr lang="en-US" altLang="en-US" sz="1800" dirty="0">
              <a:hlinkClick r:id="rId3"/>
            </a:endParaRPr>
          </a:p>
          <a:p>
            <a:pPr lvl="1"/>
            <a:r>
              <a:rPr lang="en-US" altLang="en-US" dirty="0">
                <a:hlinkClick r:id="rId4"/>
              </a:rPr>
              <a:t>https://www.tutorialspoint.com/junit/</a:t>
            </a:r>
            <a:endParaRPr lang="en-US" altLang="en-US" dirty="0"/>
          </a:p>
          <a:p>
            <a:pPr lvl="1"/>
            <a:r>
              <a:rPr lang="en-US" altLang="en-US" dirty="0">
                <a:hlinkClick r:id="rId3"/>
              </a:rPr>
              <a:t>http://articles.jbrains.ca/JUnitAStarterGuide.pdf</a:t>
            </a:r>
          </a:p>
          <a:p>
            <a:pPr marL="457200" lvl="1" indent="0">
              <a:buNone/>
            </a:pPr>
            <a:r>
              <a:rPr lang="en-US" altLang="en-US" dirty="0"/>
              <a:t>   (J.B. </a:t>
            </a:r>
            <a:r>
              <a:rPr lang="en-US" altLang="en-US" dirty="0" err="1"/>
              <a:t>Rainsberger</a:t>
            </a:r>
            <a:r>
              <a:rPr lang="en-US" altLang="en-US" dirty="0"/>
              <a:t>)</a:t>
            </a:r>
          </a:p>
        </p:txBody>
      </p:sp>
    </p:spTree>
    <p:extLst>
      <p:ext uri="{BB962C8B-B14F-4D97-AF65-F5344CB8AC3E}">
        <p14:creationId xmlns:p14="http://schemas.microsoft.com/office/powerpoint/2010/main" val="3778915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0242A3A6-E371-42CA-B39C-AD1440DEF986}" type="slidenum">
              <a:rPr lang="en-US" altLang="en-US" sz="900" b="0">
                <a:solidFill>
                  <a:schemeClr val="tx1"/>
                </a:solidFill>
              </a:rPr>
              <a:pPr/>
              <a:t>27</a:t>
            </a:fld>
            <a:endParaRPr lang="en-US" altLang="en-US" sz="900" b="0">
              <a:solidFill>
                <a:schemeClr val="tx1"/>
              </a:solidFill>
            </a:endParaRPr>
          </a:p>
        </p:txBody>
      </p:sp>
      <p:sp>
        <p:nvSpPr>
          <p:cNvPr id="25605" name="Title 1"/>
          <p:cNvSpPr>
            <a:spLocks noGrp="1"/>
          </p:cNvSpPr>
          <p:nvPr>
            <p:ph type="title"/>
          </p:nvPr>
        </p:nvSpPr>
        <p:spPr>
          <a:xfrm>
            <a:off x="501650" y="162646"/>
            <a:ext cx="8229600" cy="1143000"/>
          </a:xfrm>
        </p:spPr>
        <p:txBody>
          <a:bodyPr/>
          <a:lstStyle/>
          <a:p>
            <a:r>
              <a:rPr lang="en-US" altLang="en-US"/>
              <a:t>Summary</a:t>
            </a:r>
          </a:p>
        </p:txBody>
      </p:sp>
      <p:sp>
        <p:nvSpPr>
          <p:cNvPr id="48131" name="Content Placeholder 2"/>
          <p:cNvSpPr>
            <a:spLocks noGrp="1"/>
          </p:cNvSpPr>
          <p:nvPr>
            <p:ph idx="1"/>
          </p:nvPr>
        </p:nvSpPr>
        <p:spPr>
          <a:xfrm>
            <a:off x="133350" y="1395412"/>
            <a:ext cx="8966200" cy="2084388"/>
          </a:xfrm>
        </p:spPr>
        <p:txBody>
          <a:bodyPr>
            <a:normAutofit fontScale="85000" lnSpcReduction="20000"/>
          </a:bodyPr>
          <a:lstStyle/>
          <a:p>
            <a:r>
              <a:rPr lang="en-US" altLang="en-US"/>
              <a:t>The only way to make testing </a:t>
            </a:r>
            <a:r>
              <a:rPr lang="en-US" altLang="en-US">
                <a:solidFill>
                  <a:schemeClr val="tx2"/>
                </a:solidFill>
              </a:rPr>
              <a:t>efficient</a:t>
            </a:r>
            <a:r>
              <a:rPr lang="en-US" altLang="en-US"/>
              <a:t> as well as </a:t>
            </a:r>
            <a:r>
              <a:rPr lang="en-US" altLang="en-US">
                <a:solidFill>
                  <a:schemeClr val="tx2"/>
                </a:solidFill>
              </a:rPr>
              <a:t>effective</a:t>
            </a:r>
            <a:r>
              <a:rPr lang="en-US" altLang="en-US"/>
              <a:t> is to </a:t>
            </a:r>
            <a:r>
              <a:rPr lang="en-US" altLang="en-US">
                <a:solidFill>
                  <a:schemeClr val="tx2"/>
                </a:solidFill>
              </a:rPr>
              <a:t>automate</a:t>
            </a:r>
            <a:r>
              <a:rPr lang="en-US" altLang="en-US"/>
              <a:t> as much as possible</a:t>
            </a:r>
          </a:p>
          <a:p>
            <a:r>
              <a:rPr lang="en-US" altLang="en-US"/>
              <a:t>JUnit provides a very simple way to </a:t>
            </a:r>
            <a:r>
              <a:rPr lang="en-US" altLang="en-US">
                <a:solidFill>
                  <a:schemeClr val="tx2"/>
                </a:solidFill>
              </a:rPr>
              <a:t>automate</a:t>
            </a:r>
            <a:r>
              <a:rPr lang="en-US" altLang="en-US"/>
              <a:t> our unit tests</a:t>
            </a:r>
          </a:p>
          <a:p>
            <a:r>
              <a:rPr lang="en-US" altLang="en-US"/>
              <a:t>It is no “</a:t>
            </a:r>
            <a:r>
              <a:rPr lang="en-US" altLang="en-US">
                <a:solidFill>
                  <a:schemeClr val="tx2"/>
                </a:solidFill>
              </a:rPr>
              <a:t>silver bullet</a:t>
            </a:r>
            <a:r>
              <a:rPr lang="en-US" altLang="en-US"/>
              <a:t>” however … it does not solve the hard problem of testing :</a:t>
            </a:r>
          </a:p>
        </p:txBody>
      </p:sp>
      <p:sp>
        <p:nvSpPr>
          <p:cNvPr id="7" name="TextBox 6"/>
          <p:cNvSpPr txBox="1"/>
          <p:nvPr/>
        </p:nvSpPr>
        <p:spPr>
          <a:xfrm>
            <a:off x="2025650" y="3530600"/>
            <a:ext cx="5099050" cy="523875"/>
          </a:xfrm>
          <a:prstGeom prst="rect">
            <a:avLst/>
          </a:prstGeom>
          <a:solidFill>
            <a:srgbClr val="0033CC"/>
          </a:solidFill>
          <a:ln w="28575">
            <a:solidFill>
              <a:srgbClr val="FF0000"/>
            </a:solidFill>
          </a:ln>
        </p:spPr>
        <p:txBody>
          <a:bodyPr>
            <a:spAutoFit/>
          </a:bodyPr>
          <a:lstStyle/>
          <a:p>
            <a:pPr algn="ctr">
              <a:defRPr/>
            </a:pPr>
            <a:r>
              <a:rPr lang="en-US" sz="2800" dirty="0">
                <a:solidFill>
                  <a:schemeClr val="tx2">
                    <a:lumMod val="20000"/>
                    <a:lumOff val="80000"/>
                  </a:schemeClr>
                </a:solidFill>
                <a:effectLst>
                  <a:outerShdw blurRad="38100" dist="38100" dir="2700000" algn="tl">
                    <a:srgbClr val="000000"/>
                  </a:outerShdw>
                </a:effectLst>
                <a:latin typeface="Comic Sans MS" pitchFamily="66" charset="0"/>
              </a:rPr>
              <a:t>What test values to use ?</a:t>
            </a:r>
          </a:p>
        </p:txBody>
      </p:sp>
      <p:sp>
        <p:nvSpPr>
          <p:cNvPr id="9" name="Content Placeholder 2"/>
          <p:cNvSpPr txBox="1">
            <a:spLocks/>
          </p:cNvSpPr>
          <p:nvPr/>
        </p:nvSpPr>
        <p:spPr bwMode="auto">
          <a:xfrm>
            <a:off x="133350" y="4578350"/>
            <a:ext cx="8966200"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285750" indent="-285750">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nSpc>
                <a:spcPct val="90000"/>
              </a:lnSpc>
              <a:spcBef>
                <a:spcPct val="30000"/>
              </a:spcBef>
              <a:buSzPct val="95000"/>
              <a:buFontTx/>
              <a:buChar char="•"/>
            </a:pPr>
            <a:r>
              <a:rPr lang="en-US" altLang="en-US" sz="2400">
                <a:solidFill>
                  <a:schemeClr val="tx1"/>
                </a:solidFill>
              </a:rPr>
              <a:t>This is test design … the purpose of </a:t>
            </a:r>
            <a:r>
              <a:rPr lang="en-US" altLang="en-US" sz="2400">
                <a:solidFill>
                  <a:schemeClr val="tx2"/>
                </a:solidFill>
              </a:rPr>
              <a:t>test criteria</a:t>
            </a:r>
          </a:p>
        </p:txBody>
      </p:sp>
    </p:spTree>
    <p:extLst>
      <p:ext uri="{BB962C8B-B14F-4D97-AF65-F5344CB8AC3E}">
        <p14:creationId xmlns:p14="http://schemas.microsoft.com/office/powerpoint/2010/main" val="952664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131">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9"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P spid="7" grpId="0" animBg="1"/>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Design</a:t>
            </a:r>
          </a:p>
        </p:txBody>
      </p:sp>
    </p:spTree>
    <p:extLst>
      <p:ext uri="{BB962C8B-B14F-4D97-AF65-F5344CB8AC3E}">
        <p14:creationId xmlns:p14="http://schemas.microsoft.com/office/powerpoint/2010/main" val="2560960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BD65E30-DB46-4C08-B0B2-3EEFCA9FE494}" type="slidenum">
              <a:rPr lang="en-US" altLang="en-US"/>
              <a:pPr/>
              <a:t>29</a:t>
            </a:fld>
            <a:endParaRPr lang="en-US" altLang="en-US" dirty="0"/>
          </a:p>
        </p:txBody>
      </p:sp>
      <p:sp>
        <p:nvSpPr>
          <p:cNvPr id="191490" name="Rectangle 2"/>
          <p:cNvSpPr>
            <a:spLocks noGrp="1" noChangeArrowheads="1"/>
          </p:cNvSpPr>
          <p:nvPr>
            <p:ph type="title"/>
          </p:nvPr>
        </p:nvSpPr>
        <p:spPr/>
        <p:txBody>
          <a:bodyPr/>
          <a:lstStyle/>
          <a:p>
            <a:r>
              <a:rPr lang="en-US" altLang="en-US" dirty="0"/>
              <a:t>Test Activities</a:t>
            </a:r>
          </a:p>
        </p:txBody>
      </p:sp>
      <p:sp>
        <p:nvSpPr>
          <p:cNvPr id="2" name="Rectangle 1"/>
          <p:cNvSpPr/>
          <p:nvPr/>
        </p:nvSpPr>
        <p:spPr>
          <a:xfrm>
            <a:off x="2819400" y="1905000"/>
            <a:ext cx="2209800" cy="685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429000" y="2057400"/>
            <a:ext cx="990212" cy="369332"/>
          </a:xfrm>
          <a:prstGeom prst="rect">
            <a:avLst/>
          </a:prstGeom>
          <a:noFill/>
        </p:spPr>
        <p:txBody>
          <a:bodyPr wrap="none" rtlCol="0">
            <a:spAutoFit/>
          </a:bodyPr>
          <a:lstStyle/>
          <a:p>
            <a:r>
              <a:rPr lang="en-US" dirty="0"/>
              <a:t>Program</a:t>
            </a:r>
          </a:p>
        </p:txBody>
      </p:sp>
      <p:sp>
        <p:nvSpPr>
          <p:cNvPr id="4" name="Rounded Rectangle 3"/>
          <p:cNvSpPr/>
          <p:nvPr/>
        </p:nvSpPr>
        <p:spPr>
          <a:xfrm>
            <a:off x="5867400" y="1828800"/>
            <a:ext cx="990600" cy="838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943600" y="1905000"/>
            <a:ext cx="793982" cy="646331"/>
          </a:xfrm>
          <a:prstGeom prst="rect">
            <a:avLst/>
          </a:prstGeom>
          <a:noFill/>
        </p:spPr>
        <p:txBody>
          <a:bodyPr wrap="none" rtlCol="0">
            <a:spAutoFit/>
          </a:bodyPr>
          <a:lstStyle/>
          <a:p>
            <a:pPr algn="ctr"/>
            <a:r>
              <a:rPr lang="en-US" dirty="0"/>
              <a:t>Test </a:t>
            </a:r>
          </a:p>
          <a:p>
            <a:pPr algn="ctr"/>
            <a:r>
              <a:rPr lang="en-US" dirty="0"/>
              <a:t>Oracle</a:t>
            </a:r>
          </a:p>
        </p:txBody>
      </p:sp>
      <p:cxnSp>
        <p:nvCxnSpPr>
          <p:cNvPr id="8" name="Straight Arrow Connector 7"/>
          <p:cNvCxnSpPr>
            <a:stCxn id="4" idx="3"/>
          </p:cNvCxnSpPr>
          <p:nvPr/>
        </p:nvCxnSpPr>
        <p:spPr>
          <a:xfrm flipV="1">
            <a:off x="6858000" y="1676400"/>
            <a:ext cx="60960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858000" y="2286000"/>
            <a:ext cx="609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4" idx="1"/>
          </p:cNvCxnSpPr>
          <p:nvPr/>
        </p:nvCxnSpPr>
        <p:spPr>
          <a:xfrm>
            <a:off x="5029200" y="2247900"/>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239000" y="1371600"/>
            <a:ext cx="595047" cy="369332"/>
          </a:xfrm>
          <a:prstGeom prst="rect">
            <a:avLst/>
          </a:prstGeom>
          <a:noFill/>
        </p:spPr>
        <p:txBody>
          <a:bodyPr wrap="none" rtlCol="0">
            <a:spAutoFit/>
          </a:bodyPr>
          <a:lstStyle/>
          <a:p>
            <a:r>
              <a:rPr lang="en-US" dirty="0"/>
              <a:t>Pass</a:t>
            </a:r>
          </a:p>
        </p:txBody>
      </p:sp>
      <p:sp>
        <p:nvSpPr>
          <p:cNvPr id="16" name="TextBox 15"/>
          <p:cNvSpPr txBox="1"/>
          <p:nvPr/>
        </p:nvSpPr>
        <p:spPr>
          <a:xfrm>
            <a:off x="7315200" y="2743200"/>
            <a:ext cx="507245" cy="369332"/>
          </a:xfrm>
          <a:prstGeom prst="rect">
            <a:avLst/>
          </a:prstGeom>
          <a:noFill/>
        </p:spPr>
        <p:txBody>
          <a:bodyPr wrap="none" rtlCol="0">
            <a:spAutoFit/>
          </a:bodyPr>
          <a:lstStyle/>
          <a:p>
            <a:r>
              <a:rPr lang="en-US" dirty="0">
                <a:solidFill>
                  <a:srgbClr val="FF0000"/>
                </a:solidFill>
              </a:rPr>
              <a:t>Fail</a:t>
            </a:r>
          </a:p>
        </p:txBody>
      </p:sp>
      <p:cxnSp>
        <p:nvCxnSpPr>
          <p:cNvPr id="17" name="Straight Arrow Connector 16"/>
          <p:cNvCxnSpPr/>
          <p:nvPr/>
        </p:nvCxnSpPr>
        <p:spPr>
          <a:xfrm>
            <a:off x="1599203" y="2280166"/>
            <a:ext cx="1220197" cy="5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914400" y="2057400"/>
            <a:ext cx="684803" cy="369332"/>
          </a:xfrm>
          <a:prstGeom prst="rect">
            <a:avLst/>
          </a:prstGeom>
          <a:noFill/>
        </p:spPr>
        <p:txBody>
          <a:bodyPr wrap="none" rtlCol="0">
            <a:spAutoFit/>
          </a:bodyPr>
          <a:lstStyle/>
          <a:p>
            <a:r>
              <a:rPr lang="en-US" dirty="0"/>
              <a:t>Input</a:t>
            </a:r>
          </a:p>
        </p:txBody>
      </p:sp>
      <p:sp>
        <p:nvSpPr>
          <p:cNvPr id="7" name="Oval 6"/>
          <p:cNvSpPr/>
          <p:nvPr/>
        </p:nvSpPr>
        <p:spPr>
          <a:xfrm>
            <a:off x="3733800" y="3124200"/>
            <a:ext cx="1219200" cy="1143000"/>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15000" y="4114800"/>
            <a:ext cx="1295400" cy="1143000"/>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62400" y="5181600"/>
            <a:ext cx="1219200" cy="1143000"/>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057400" y="4267200"/>
            <a:ext cx="1219200" cy="1143000"/>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62400" y="3352800"/>
            <a:ext cx="814721" cy="646331"/>
          </a:xfrm>
          <a:prstGeom prst="rect">
            <a:avLst/>
          </a:prstGeom>
          <a:noFill/>
        </p:spPr>
        <p:txBody>
          <a:bodyPr wrap="none" rtlCol="0">
            <a:spAutoFit/>
          </a:bodyPr>
          <a:lstStyle/>
          <a:p>
            <a:pPr algn="ctr"/>
            <a:r>
              <a:rPr lang="en-US" dirty="0"/>
              <a:t>Test </a:t>
            </a:r>
          </a:p>
          <a:p>
            <a:pPr algn="ctr"/>
            <a:r>
              <a:rPr lang="en-US" dirty="0"/>
              <a:t>Design</a:t>
            </a:r>
          </a:p>
        </p:txBody>
      </p:sp>
      <p:sp>
        <p:nvSpPr>
          <p:cNvPr id="22" name="TextBox 21"/>
          <p:cNvSpPr txBox="1"/>
          <p:nvPr/>
        </p:nvSpPr>
        <p:spPr>
          <a:xfrm>
            <a:off x="5715000" y="4306669"/>
            <a:ext cx="1305127" cy="646331"/>
          </a:xfrm>
          <a:prstGeom prst="rect">
            <a:avLst/>
          </a:prstGeom>
          <a:noFill/>
        </p:spPr>
        <p:txBody>
          <a:bodyPr wrap="none" rtlCol="0">
            <a:spAutoFit/>
          </a:bodyPr>
          <a:lstStyle/>
          <a:p>
            <a:pPr algn="ctr"/>
            <a:r>
              <a:rPr lang="en-US" dirty="0"/>
              <a:t>Test </a:t>
            </a:r>
          </a:p>
          <a:p>
            <a:pPr algn="ctr"/>
            <a:r>
              <a:rPr lang="en-US" dirty="0"/>
              <a:t>Automation</a:t>
            </a:r>
          </a:p>
        </p:txBody>
      </p:sp>
      <p:sp>
        <p:nvSpPr>
          <p:cNvPr id="23" name="TextBox 22"/>
          <p:cNvSpPr txBox="1"/>
          <p:nvPr/>
        </p:nvSpPr>
        <p:spPr>
          <a:xfrm>
            <a:off x="4038600" y="5410200"/>
            <a:ext cx="1102698" cy="646331"/>
          </a:xfrm>
          <a:prstGeom prst="rect">
            <a:avLst/>
          </a:prstGeom>
          <a:noFill/>
        </p:spPr>
        <p:txBody>
          <a:bodyPr wrap="none" rtlCol="0">
            <a:spAutoFit/>
          </a:bodyPr>
          <a:lstStyle/>
          <a:p>
            <a:pPr algn="ctr"/>
            <a:r>
              <a:rPr lang="en-US" dirty="0"/>
              <a:t>Test </a:t>
            </a:r>
          </a:p>
          <a:p>
            <a:pPr algn="ctr"/>
            <a:r>
              <a:rPr lang="en-US" dirty="0"/>
              <a:t>Execution</a:t>
            </a:r>
          </a:p>
        </p:txBody>
      </p:sp>
      <p:sp>
        <p:nvSpPr>
          <p:cNvPr id="24" name="TextBox 23"/>
          <p:cNvSpPr txBox="1"/>
          <p:nvPr/>
        </p:nvSpPr>
        <p:spPr>
          <a:xfrm>
            <a:off x="2107966" y="4495800"/>
            <a:ext cx="1168634" cy="646331"/>
          </a:xfrm>
          <a:prstGeom prst="rect">
            <a:avLst/>
          </a:prstGeom>
          <a:noFill/>
        </p:spPr>
        <p:txBody>
          <a:bodyPr wrap="none" rtlCol="0">
            <a:spAutoFit/>
          </a:bodyPr>
          <a:lstStyle/>
          <a:p>
            <a:pPr algn="ctr"/>
            <a:r>
              <a:rPr lang="en-US" dirty="0"/>
              <a:t>Test </a:t>
            </a:r>
          </a:p>
          <a:p>
            <a:pPr algn="ctr"/>
            <a:r>
              <a:rPr lang="en-US" dirty="0"/>
              <a:t>Evaluation</a:t>
            </a:r>
          </a:p>
        </p:txBody>
      </p:sp>
      <p:cxnSp>
        <p:nvCxnSpPr>
          <p:cNvPr id="26" name="Curved Connector 25"/>
          <p:cNvCxnSpPr/>
          <p:nvPr/>
        </p:nvCxnSpPr>
        <p:spPr>
          <a:xfrm>
            <a:off x="2133600" y="2286000"/>
            <a:ext cx="1600200" cy="1485900"/>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H="1">
            <a:off x="5867400" y="3429000"/>
            <a:ext cx="1905000" cy="381000"/>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rot="17908406" flipH="1" flipV="1">
            <a:off x="5072113" y="5148677"/>
            <a:ext cx="838200" cy="371244"/>
          </a:xfrm>
          <a:prstGeom prst="rightArrow">
            <a:avLst/>
          </a:prstGeom>
          <a:scene3d>
            <a:camera prst="orthographicFront">
              <a:rot lat="2700000" lon="27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rot="9661321" flipH="1" flipV="1">
            <a:off x="4915417" y="3903538"/>
            <a:ext cx="838200" cy="371244"/>
          </a:xfrm>
          <a:prstGeom prst="rightArrow">
            <a:avLst/>
          </a:prstGeom>
          <a:scene3d>
            <a:camera prst="orthographicFront">
              <a:rot lat="2700000" lon="27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Arrow 34"/>
          <p:cNvSpPr/>
          <p:nvPr/>
        </p:nvSpPr>
        <p:spPr>
          <a:xfrm flipH="1" flipV="1">
            <a:off x="3200400" y="5105400"/>
            <a:ext cx="838200" cy="371244"/>
          </a:xfrm>
          <a:prstGeom prst="rightArrow">
            <a:avLst/>
          </a:prstGeom>
          <a:scene3d>
            <a:camera prst="orthographicFront">
              <a:rot lat="2700000" lon="27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 Box 4"/>
          <p:cNvSpPr txBox="1">
            <a:spLocks noChangeArrowheads="1"/>
          </p:cNvSpPr>
          <p:nvPr/>
        </p:nvSpPr>
        <p:spPr bwMode="auto">
          <a:xfrm>
            <a:off x="228600" y="4267200"/>
            <a:ext cx="4267200" cy="954107"/>
          </a:xfrm>
          <a:prstGeom prst="rect">
            <a:avLst/>
          </a:prstGeom>
          <a:solidFill>
            <a:schemeClr val="accent1">
              <a:lumMod val="20000"/>
              <a:lumOff val="80000"/>
            </a:schemeClr>
          </a:solidFill>
          <a:ln w="12700">
            <a:solidFill>
              <a:srgbClr val="000000"/>
            </a:solidFill>
            <a:miter lim="800000"/>
            <a:headEnd type="none" w="sm" len="sm"/>
            <a:tailEnd type="none" w="sm" len="sm"/>
          </a:ln>
          <a:effectLst/>
        </p:spPr>
        <p:txBody>
          <a:bodyPr wrap="square">
            <a:spAutoFit/>
          </a:bodyPr>
          <a:lstStyle/>
          <a:p>
            <a:pPr algn="ctr">
              <a:spcBef>
                <a:spcPct val="50000"/>
              </a:spcBef>
              <a:defRPr/>
            </a:pPr>
            <a:r>
              <a:rPr lang="en-US" sz="2800" dirty="0">
                <a:effectLst>
                  <a:outerShdw blurRad="38100" dist="38100" dir="2700000" algn="tl">
                    <a:srgbClr val="000000"/>
                  </a:outerShdw>
                </a:effectLst>
                <a:cs typeface="Arial" pitchFamily="34" charset="0"/>
              </a:rPr>
              <a:t>Evaluate results of testing, report to developers</a:t>
            </a:r>
          </a:p>
        </p:txBody>
      </p:sp>
    </p:spTree>
    <p:extLst>
      <p:ext uri="{BB962C8B-B14F-4D97-AF65-F5344CB8AC3E}">
        <p14:creationId xmlns:p14="http://schemas.microsoft.com/office/powerpoint/2010/main" val="158850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7838"/>
            <a:ext cx="9062740" cy="6515362"/>
          </a:xfrm>
          <a:prstGeom prst="rect">
            <a:avLst/>
          </a:prstGeom>
        </p:spPr>
      </p:pic>
      <p:sp>
        <p:nvSpPr>
          <p:cNvPr id="6" name="TextBox 5"/>
          <p:cNvSpPr txBox="1"/>
          <p:nvPr/>
        </p:nvSpPr>
        <p:spPr>
          <a:xfrm>
            <a:off x="1371600" y="6477000"/>
            <a:ext cx="6585532" cy="646331"/>
          </a:xfrm>
          <a:prstGeom prst="rect">
            <a:avLst/>
          </a:prstGeom>
          <a:noFill/>
        </p:spPr>
        <p:txBody>
          <a:bodyPr wrap="none" rtlCol="0">
            <a:spAutoFit/>
          </a:bodyPr>
          <a:lstStyle/>
          <a:p>
            <a:r>
              <a:rPr lang="en-US" dirty="0"/>
              <a:t>Picture from </a:t>
            </a:r>
            <a:r>
              <a:rPr lang="en-US" dirty="0">
                <a:hlinkClick r:id="rId3"/>
              </a:rPr>
              <a:t>http://oppressive-silence.com/comic/oh-no-the-robots</a:t>
            </a:r>
            <a:endParaRPr lang="en-US" dirty="0"/>
          </a:p>
          <a:p>
            <a:endParaRPr lang="en-US" dirty="0"/>
          </a:p>
        </p:txBody>
      </p:sp>
    </p:spTree>
    <p:extLst>
      <p:ext uri="{BB962C8B-B14F-4D97-AF65-F5344CB8AC3E}">
        <p14:creationId xmlns:p14="http://schemas.microsoft.com/office/powerpoint/2010/main" val="2868969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pic>
        <p:nvPicPr>
          <p:cNvPr id="4" name="Picture 3"/>
          <p:cNvPicPr>
            <a:picLocks noChangeAspect="1"/>
          </p:cNvPicPr>
          <p:nvPr/>
        </p:nvPicPr>
        <p:blipFill>
          <a:blip r:embed="rId2"/>
          <a:stretch>
            <a:fillRect/>
          </a:stretch>
        </p:blipFill>
        <p:spPr>
          <a:xfrm>
            <a:off x="1524000" y="1371600"/>
            <a:ext cx="5765800" cy="4330700"/>
          </a:xfrm>
          <a:prstGeom prst="rect">
            <a:avLst/>
          </a:prstGeom>
        </p:spPr>
      </p:pic>
      <p:sp>
        <p:nvSpPr>
          <p:cNvPr id="5" name="TextBox 4"/>
          <p:cNvSpPr txBox="1"/>
          <p:nvPr/>
        </p:nvSpPr>
        <p:spPr>
          <a:xfrm>
            <a:off x="152400" y="6172200"/>
            <a:ext cx="8834783" cy="461665"/>
          </a:xfrm>
          <a:prstGeom prst="rect">
            <a:avLst/>
          </a:prstGeom>
          <a:noFill/>
        </p:spPr>
        <p:txBody>
          <a:bodyPr wrap="none" rtlCol="0">
            <a:spAutoFit/>
          </a:bodyPr>
          <a:lstStyle/>
          <a:p>
            <a:r>
              <a:rPr lang="en-US" sz="2400" i="1" dirty="0">
                <a:solidFill>
                  <a:srgbClr val="000090"/>
                </a:solidFill>
              </a:rPr>
              <a:t>We see the program as a black box, we ignore how it is being written</a:t>
            </a:r>
          </a:p>
        </p:txBody>
      </p:sp>
    </p:spTree>
    <p:extLst>
      <p:ext uri="{BB962C8B-B14F-4D97-AF65-F5344CB8AC3E}">
        <p14:creationId xmlns:p14="http://schemas.microsoft.com/office/powerpoint/2010/main" val="1050119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pic>
        <p:nvPicPr>
          <p:cNvPr id="4" name="Picture 3"/>
          <p:cNvPicPr>
            <a:picLocks noChangeAspect="1"/>
          </p:cNvPicPr>
          <p:nvPr/>
        </p:nvPicPr>
        <p:blipFill>
          <a:blip r:embed="rId3"/>
          <a:stretch>
            <a:fillRect/>
          </a:stretch>
        </p:blipFill>
        <p:spPr>
          <a:xfrm>
            <a:off x="1524000" y="1371600"/>
            <a:ext cx="5765800" cy="4330700"/>
          </a:xfrm>
          <a:prstGeom prst="rect">
            <a:avLst/>
          </a:prstGeom>
        </p:spPr>
      </p:pic>
      <p:sp>
        <p:nvSpPr>
          <p:cNvPr id="5" name="TextBox 4"/>
          <p:cNvSpPr txBox="1"/>
          <p:nvPr/>
        </p:nvSpPr>
        <p:spPr>
          <a:xfrm>
            <a:off x="1828800" y="5989572"/>
            <a:ext cx="5384620" cy="830997"/>
          </a:xfrm>
          <a:prstGeom prst="rect">
            <a:avLst/>
          </a:prstGeom>
          <a:noFill/>
        </p:spPr>
        <p:txBody>
          <a:bodyPr wrap="none" rtlCol="0">
            <a:spAutoFit/>
          </a:bodyPr>
          <a:lstStyle/>
          <a:p>
            <a:r>
              <a:rPr lang="en-US" sz="2400" i="1" dirty="0">
                <a:solidFill>
                  <a:srgbClr val="000090"/>
                </a:solidFill>
              </a:rPr>
              <a:t>If the program is not the code, what it is?</a:t>
            </a:r>
          </a:p>
          <a:p>
            <a:r>
              <a:rPr lang="en-US" sz="2400" i="1" dirty="0">
                <a:solidFill>
                  <a:srgbClr val="FF0000"/>
                </a:solidFill>
              </a:rPr>
              <a:t>(hint: we know what it is supposed to do)</a:t>
            </a:r>
          </a:p>
        </p:txBody>
      </p:sp>
    </p:spTree>
    <p:extLst>
      <p:ext uri="{BB962C8B-B14F-4D97-AF65-F5344CB8AC3E}">
        <p14:creationId xmlns:p14="http://schemas.microsoft.com/office/powerpoint/2010/main" val="172736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Box Testing</a:t>
            </a:r>
          </a:p>
        </p:txBody>
      </p:sp>
      <p:sp>
        <p:nvSpPr>
          <p:cNvPr id="5" name="TextBox 4"/>
          <p:cNvSpPr txBox="1"/>
          <p:nvPr/>
        </p:nvSpPr>
        <p:spPr>
          <a:xfrm>
            <a:off x="914400" y="6019800"/>
            <a:ext cx="7294096" cy="461665"/>
          </a:xfrm>
          <a:prstGeom prst="rect">
            <a:avLst/>
          </a:prstGeom>
          <a:noFill/>
        </p:spPr>
        <p:txBody>
          <a:bodyPr wrap="none" rtlCol="0">
            <a:spAutoFit/>
          </a:bodyPr>
          <a:lstStyle/>
          <a:p>
            <a:r>
              <a:rPr lang="en-US" sz="2400" i="1" dirty="0">
                <a:solidFill>
                  <a:srgbClr val="000090"/>
                </a:solidFill>
              </a:rPr>
              <a:t>In White Box testing, tests are written based on the </a:t>
            </a:r>
            <a:r>
              <a:rPr lang="en-US" sz="2400" i="1" dirty="0">
                <a:solidFill>
                  <a:srgbClr val="FF0000"/>
                </a:solidFill>
              </a:rPr>
              <a:t>code</a:t>
            </a:r>
          </a:p>
        </p:txBody>
      </p:sp>
      <p:pic>
        <p:nvPicPr>
          <p:cNvPr id="3" name="Picture 2"/>
          <p:cNvPicPr>
            <a:picLocks noChangeAspect="1"/>
          </p:cNvPicPr>
          <p:nvPr/>
        </p:nvPicPr>
        <p:blipFill>
          <a:blip r:embed="rId3"/>
          <a:stretch>
            <a:fillRect/>
          </a:stretch>
        </p:blipFill>
        <p:spPr>
          <a:xfrm>
            <a:off x="1524000" y="1295400"/>
            <a:ext cx="5778500" cy="4356100"/>
          </a:xfrm>
          <a:prstGeom prst="rect">
            <a:avLst/>
          </a:prstGeom>
        </p:spPr>
      </p:pic>
    </p:spTree>
    <p:extLst>
      <p:ext uri="{BB962C8B-B14F-4D97-AF65-F5344CB8AC3E}">
        <p14:creationId xmlns:p14="http://schemas.microsoft.com/office/powerpoint/2010/main" val="3743007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Box Testing</a:t>
            </a:r>
          </a:p>
        </p:txBody>
      </p:sp>
      <p:sp>
        <p:nvSpPr>
          <p:cNvPr id="5" name="TextBox 4"/>
          <p:cNvSpPr txBox="1"/>
          <p:nvPr/>
        </p:nvSpPr>
        <p:spPr>
          <a:xfrm>
            <a:off x="152400" y="4267200"/>
            <a:ext cx="4403006" cy="1477328"/>
          </a:xfrm>
          <a:prstGeom prst="rect">
            <a:avLst/>
          </a:prstGeom>
          <a:noFill/>
        </p:spPr>
        <p:txBody>
          <a:bodyPr wrap="none" rtlCol="0">
            <a:spAutoFit/>
          </a:bodyPr>
          <a:lstStyle/>
          <a:p>
            <a:r>
              <a:rPr lang="en-US" b="1" i="1" dirty="0">
                <a:solidFill>
                  <a:srgbClr val="000090"/>
                </a:solidFill>
              </a:rPr>
              <a:t>Black box testing:</a:t>
            </a:r>
          </a:p>
          <a:p>
            <a:endParaRPr lang="en-US" i="1" dirty="0">
              <a:solidFill>
                <a:srgbClr val="000090"/>
              </a:solidFill>
            </a:endParaRPr>
          </a:p>
          <a:p>
            <a:r>
              <a:rPr lang="en-US" i="1" dirty="0">
                <a:solidFill>
                  <a:srgbClr val="000090"/>
                </a:solidFill>
              </a:rPr>
              <a:t>Tests based on specification</a:t>
            </a:r>
          </a:p>
          <a:p>
            <a:endParaRPr lang="en-US" i="1" dirty="0">
              <a:solidFill>
                <a:srgbClr val="000090"/>
              </a:solidFill>
            </a:endParaRPr>
          </a:p>
          <a:p>
            <a:r>
              <a:rPr lang="en-US" i="1" dirty="0">
                <a:solidFill>
                  <a:srgbClr val="000090"/>
                </a:solidFill>
              </a:rPr>
              <a:t>Test covers as many specification as possible </a:t>
            </a:r>
            <a:endParaRPr lang="en-US" i="1" dirty="0">
              <a:solidFill>
                <a:srgbClr val="FF0000"/>
              </a:solidFill>
            </a:endParaRPr>
          </a:p>
        </p:txBody>
      </p:sp>
      <p:pic>
        <p:nvPicPr>
          <p:cNvPr id="6" name="Picture 5"/>
          <p:cNvPicPr>
            <a:picLocks noChangeAspect="1"/>
          </p:cNvPicPr>
          <p:nvPr/>
        </p:nvPicPr>
        <p:blipFill>
          <a:blip r:embed="rId3"/>
          <a:stretch>
            <a:fillRect/>
          </a:stretch>
        </p:blipFill>
        <p:spPr>
          <a:xfrm>
            <a:off x="1676400" y="1447800"/>
            <a:ext cx="5638800" cy="2095500"/>
          </a:xfrm>
          <a:prstGeom prst="rect">
            <a:avLst/>
          </a:prstGeom>
        </p:spPr>
      </p:pic>
      <p:sp>
        <p:nvSpPr>
          <p:cNvPr id="7" name="TextBox 6"/>
          <p:cNvSpPr txBox="1"/>
          <p:nvPr/>
        </p:nvSpPr>
        <p:spPr>
          <a:xfrm>
            <a:off x="4724400" y="4191000"/>
            <a:ext cx="4267978" cy="1754327"/>
          </a:xfrm>
          <a:prstGeom prst="rect">
            <a:avLst/>
          </a:prstGeom>
          <a:noFill/>
        </p:spPr>
        <p:txBody>
          <a:bodyPr wrap="none" rtlCol="0">
            <a:spAutoFit/>
          </a:bodyPr>
          <a:lstStyle/>
          <a:p>
            <a:r>
              <a:rPr lang="en-US" b="1" i="1" dirty="0">
                <a:solidFill>
                  <a:srgbClr val="000090"/>
                </a:solidFill>
              </a:rPr>
              <a:t>White box testing:</a:t>
            </a:r>
          </a:p>
          <a:p>
            <a:endParaRPr lang="en-US" i="1" dirty="0">
              <a:solidFill>
                <a:srgbClr val="000090"/>
              </a:solidFill>
            </a:endParaRPr>
          </a:p>
          <a:p>
            <a:r>
              <a:rPr lang="en-US" i="1" dirty="0">
                <a:solidFill>
                  <a:srgbClr val="000090"/>
                </a:solidFill>
              </a:rPr>
              <a:t>Tests based on code</a:t>
            </a:r>
          </a:p>
          <a:p>
            <a:endParaRPr lang="en-US" i="1" dirty="0">
              <a:solidFill>
                <a:srgbClr val="000090"/>
              </a:solidFill>
            </a:endParaRPr>
          </a:p>
          <a:p>
            <a:r>
              <a:rPr lang="en-US" i="1" dirty="0">
                <a:solidFill>
                  <a:srgbClr val="000090"/>
                </a:solidFill>
              </a:rPr>
              <a:t>Test covers as much implemented behavior </a:t>
            </a:r>
          </a:p>
          <a:p>
            <a:r>
              <a:rPr lang="en-US" i="1" dirty="0">
                <a:solidFill>
                  <a:srgbClr val="000090"/>
                </a:solidFill>
              </a:rPr>
              <a:t>as possible </a:t>
            </a:r>
            <a:endParaRPr lang="en-US" i="1" dirty="0">
              <a:solidFill>
                <a:srgbClr val="FF0000"/>
              </a:solidFill>
            </a:endParaRPr>
          </a:p>
        </p:txBody>
      </p:sp>
    </p:spTree>
    <p:extLst>
      <p:ext uri="{BB962C8B-B14F-4D97-AF65-F5344CB8AC3E}">
        <p14:creationId xmlns:p14="http://schemas.microsoft.com/office/powerpoint/2010/main" val="2426514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pic>
        <p:nvPicPr>
          <p:cNvPr id="4" name="Content Placeholder 3"/>
          <p:cNvPicPr>
            <a:picLocks noGrp="1" noChangeAspect="1"/>
          </p:cNvPicPr>
          <p:nvPr>
            <p:ph idx="1"/>
          </p:nvPr>
        </p:nvPicPr>
        <p:blipFill>
          <a:blip r:embed="rId2"/>
          <a:srcRect t="13227" b="13227"/>
          <a:stretch>
            <a:fillRect/>
          </a:stretch>
        </p:blipFill>
        <p:spPr/>
      </p:pic>
    </p:spTree>
    <p:extLst>
      <p:ext uri="{BB962C8B-B14F-4D97-AF65-F5344CB8AC3E}">
        <p14:creationId xmlns:p14="http://schemas.microsoft.com/office/powerpoint/2010/main" val="1848735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pic>
        <p:nvPicPr>
          <p:cNvPr id="7" name="Picture 6"/>
          <p:cNvPicPr>
            <a:picLocks noChangeAspect="1"/>
          </p:cNvPicPr>
          <p:nvPr/>
        </p:nvPicPr>
        <p:blipFill>
          <a:blip r:embed="rId2"/>
          <a:stretch>
            <a:fillRect/>
          </a:stretch>
        </p:blipFill>
        <p:spPr>
          <a:xfrm>
            <a:off x="1752600" y="1600200"/>
            <a:ext cx="5740400" cy="4318000"/>
          </a:xfrm>
          <a:prstGeom prst="rect">
            <a:avLst/>
          </a:prstGeom>
        </p:spPr>
      </p:pic>
      <p:sp>
        <p:nvSpPr>
          <p:cNvPr id="8" name="TextBox 7"/>
          <p:cNvSpPr txBox="1"/>
          <p:nvPr/>
        </p:nvSpPr>
        <p:spPr>
          <a:xfrm>
            <a:off x="1524000" y="6096000"/>
            <a:ext cx="7071529" cy="461665"/>
          </a:xfrm>
          <a:prstGeom prst="rect">
            <a:avLst/>
          </a:prstGeom>
          <a:noFill/>
        </p:spPr>
        <p:txBody>
          <a:bodyPr wrap="none" rtlCol="0">
            <a:spAutoFit/>
          </a:bodyPr>
          <a:lstStyle/>
          <a:p>
            <a:r>
              <a:rPr lang="en-US" sz="2400" i="1" dirty="0">
                <a:solidFill>
                  <a:srgbClr val="0000FF"/>
                </a:solidFill>
              </a:rPr>
              <a:t>Write tests for different Angles and Force </a:t>
            </a:r>
            <a:r>
              <a:rPr lang="en-US" sz="2400" i="1" dirty="0">
                <a:solidFill>
                  <a:srgbClr val="FF0000"/>
                </a:solidFill>
              </a:rPr>
              <a:t>(Test Design)</a:t>
            </a:r>
          </a:p>
        </p:txBody>
      </p:sp>
    </p:spTree>
    <p:extLst>
      <p:ext uri="{BB962C8B-B14F-4D97-AF65-F5344CB8AC3E}">
        <p14:creationId xmlns:p14="http://schemas.microsoft.com/office/powerpoint/2010/main" val="584330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sp>
        <p:nvSpPr>
          <p:cNvPr id="8" name="TextBox 7"/>
          <p:cNvSpPr txBox="1"/>
          <p:nvPr/>
        </p:nvSpPr>
        <p:spPr>
          <a:xfrm>
            <a:off x="1066800" y="5943600"/>
            <a:ext cx="7308223" cy="461665"/>
          </a:xfrm>
          <a:prstGeom prst="rect">
            <a:avLst/>
          </a:prstGeom>
          <a:noFill/>
        </p:spPr>
        <p:txBody>
          <a:bodyPr wrap="none" rtlCol="0">
            <a:spAutoFit/>
          </a:bodyPr>
          <a:lstStyle/>
          <a:p>
            <a:r>
              <a:rPr lang="en-US" sz="2400" i="1" dirty="0">
                <a:solidFill>
                  <a:srgbClr val="0000FF"/>
                </a:solidFill>
              </a:rPr>
              <a:t>Observe behavior and spot potential bugs </a:t>
            </a:r>
            <a:r>
              <a:rPr lang="en-US" sz="2400" i="1" dirty="0">
                <a:solidFill>
                  <a:srgbClr val="FF0000"/>
                </a:solidFill>
              </a:rPr>
              <a:t>(Test Evaluate)</a:t>
            </a:r>
          </a:p>
        </p:txBody>
      </p:sp>
      <p:pic>
        <p:nvPicPr>
          <p:cNvPr id="3" name="Picture 2"/>
          <p:cNvPicPr>
            <a:picLocks noChangeAspect="1"/>
          </p:cNvPicPr>
          <p:nvPr/>
        </p:nvPicPr>
        <p:blipFill>
          <a:blip r:embed="rId2"/>
          <a:stretch>
            <a:fillRect/>
          </a:stretch>
        </p:blipFill>
        <p:spPr>
          <a:xfrm>
            <a:off x="1676400" y="1282700"/>
            <a:ext cx="5778500" cy="4292600"/>
          </a:xfrm>
          <a:prstGeom prst="rect">
            <a:avLst/>
          </a:prstGeom>
        </p:spPr>
      </p:pic>
    </p:spTree>
    <p:extLst>
      <p:ext uri="{BB962C8B-B14F-4D97-AF65-F5344CB8AC3E}">
        <p14:creationId xmlns:p14="http://schemas.microsoft.com/office/powerpoint/2010/main" val="3037733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Infinite Monkey Theorem</a:t>
            </a:r>
          </a:p>
        </p:txBody>
      </p:sp>
      <p:sp>
        <p:nvSpPr>
          <p:cNvPr id="8" name="TextBox 7"/>
          <p:cNvSpPr txBox="1"/>
          <p:nvPr/>
        </p:nvSpPr>
        <p:spPr>
          <a:xfrm>
            <a:off x="304800" y="5562600"/>
            <a:ext cx="8495297" cy="1200328"/>
          </a:xfrm>
          <a:prstGeom prst="rect">
            <a:avLst/>
          </a:prstGeom>
          <a:noFill/>
        </p:spPr>
        <p:txBody>
          <a:bodyPr wrap="none" rtlCol="0">
            <a:spAutoFit/>
          </a:bodyPr>
          <a:lstStyle/>
          <a:p>
            <a:r>
              <a:rPr lang="en-US" sz="2400" i="1" dirty="0">
                <a:solidFill>
                  <a:srgbClr val="0000FF"/>
                </a:solidFill>
              </a:rPr>
              <a:t>“</a:t>
            </a:r>
            <a:r>
              <a:rPr lang="en-US" sz="2400" i="1" dirty="0">
                <a:solidFill>
                  <a:srgbClr val="FF0000"/>
                </a:solidFill>
              </a:rPr>
              <a:t>Monkey</a:t>
            </a:r>
            <a:r>
              <a:rPr lang="en-US" sz="2400" i="1" dirty="0">
                <a:solidFill>
                  <a:srgbClr val="0000FF"/>
                </a:solidFill>
              </a:rPr>
              <a:t> hitting keys at random on a typewriter keyboard for an </a:t>
            </a:r>
          </a:p>
          <a:p>
            <a:r>
              <a:rPr lang="en-US" sz="2400" i="1" dirty="0">
                <a:solidFill>
                  <a:srgbClr val="0000FF"/>
                </a:solidFill>
              </a:rPr>
              <a:t>infinite amount of time will </a:t>
            </a:r>
            <a:r>
              <a:rPr lang="en-US" sz="2400" i="1" dirty="0">
                <a:solidFill>
                  <a:srgbClr val="FF0000"/>
                </a:solidFill>
              </a:rPr>
              <a:t>almost surely </a:t>
            </a:r>
            <a:r>
              <a:rPr lang="en-US" sz="2400" i="1" dirty="0">
                <a:solidFill>
                  <a:srgbClr val="0000FF"/>
                </a:solidFill>
              </a:rPr>
              <a:t>type the complete works </a:t>
            </a:r>
          </a:p>
          <a:p>
            <a:r>
              <a:rPr lang="en-US" sz="2400" i="1" dirty="0">
                <a:solidFill>
                  <a:srgbClr val="0000FF"/>
                </a:solidFill>
              </a:rPr>
              <a:t>of William Shakespeare”.</a:t>
            </a:r>
            <a:endParaRPr lang="en-US" sz="2400" i="1" dirty="0">
              <a:solidFill>
                <a:srgbClr val="FF0000"/>
              </a:solidFill>
            </a:endParaRPr>
          </a:p>
        </p:txBody>
      </p:sp>
      <p:pic>
        <p:nvPicPr>
          <p:cNvPr id="5" name="Picture 4"/>
          <p:cNvPicPr>
            <a:picLocks noChangeAspect="1"/>
          </p:cNvPicPr>
          <p:nvPr/>
        </p:nvPicPr>
        <p:blipFill>
          <a:blip r:embed="rId2"/>
          <a:stretch>
            <a:fillRect/>
          </a:stretch>
        </p:blipFill>
        <p:spPr>
          <a:xfrm>
            <a:off x="533400" y="1371600"/>
            <a:ext cx="5829301" cy="4114800"/>
          </a:xfrm>
          <a:prstGeom prst="rect">
            <a:avLst/>
          </a:prstGeom>
        </p:spPr>
      </p:pic>
      <p:sp>
        <p:nvSpPr>
          <p:cNvPr id="6" name="TextBox 5"/>
          <p:cNvSpPr txBox="1"/>
          <p:nvPr/>
        </p:nvSpPr>
        <p:spPr>
          <a:xfrm>
            <a:off x="6477000" y="3733800"/>
            <a:ext cx="2464362" cy="1200329"/>
          </a:xfrm>
          <a:prstGeom prst="rect">
            <a:avLst/>
          </a:prstGeom>
          <a:noFill/>
        </p:spPr>
        <p:txBody>
          <a:bodyPr wrap="none" rtlCol="0">
            <a:spAutoFit/>
          </a:bodyPr>
          <a:lstStyle/>
          <a:p>
            <a:r>
              <a:rPr lang="en-US" dirty="0"/>
              <a:t>Picture: </a:t>
            </a:r>
          </a:p>
          <a:p>
            <a:endParaRPr lang="en-US" dirty="0"/>
          </a:p>
          <a:p>
            <a:r>
              <a:rPr lang="en-US" dirty="0">
                <a:hlinkClick r:id="rId3"/>
              </a:rPr>
              <a:t>https://en.wikipedia.org</a:t>
            </a:r>
            <a:endParaRPr lang="en-US" dirty="0"/>
          </a:p>
          <a:p>
            <a:endParaRPr lang="en-US" dirty="0"/>
          </a:p>
        </p:txBody>
      </p:sp>
    </p:spTree>
    <p:extLst>
      <p:ext uri="{BB962C8B-B14F-4D97-AF65-F5344CB8AC3E}">
        <p14:creationId xmlns:p14="http://schemas.microsoft.com/office/powerpoint/2010/main" val="1886963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pic>
        <p:nvPicPr>
          <p:cNvPr id="3" name="Picture 2"/>
          <p:cNvPicPr>
            <a:picLocks noChangeAspect="1"/>
          </p:cNvPicPr>
          <p:nvPr/>
        </p:nvPicPr>
        <p:blipFill>
          <a:blip r:embed="rId2"/>
          <a:stretch>
            <a:fillRect/>
          </a:stretch>
        </p:blipFill>
        <p:spPr>
          <a:xfrm>
            <a:off x="1676400" y="1371600"/>
            <a:ext cx="5778500" cy="4305300"/>
          </a:xfrm>
          <a:prstGeom prst="rect">
            <a:avLst/>
          </a:prstGeom>
        </p:spPr>
      </p:pic>
      <p:sp>
        <p:nvSpPr>
          <p:cNvPr id="4" name="TextBox 3"/>
          <p:cNvSpPr txBox="1"/>
          <p:nvPr/>
        </p:nvSpPr>
        <p:spPr>
          <a:xfrm>
            <a:off x="1066800" y="5791200"/>
            <a:ext cx="7433708" cy="830997"/>
          </a:xfrm>
          <a:prstGeom prst="rect">
            <a:avLst/>
          </a:prstGeom>
          <a:noFill/>
        </p:spPr>
        <p:txBody>
          <a:bodyPr wrap="none" rtlCol="0">
            <a:spAutoFit/>
          </a:bodyPr>
          <a:lstStyle/>
          <a:p>
            <a:r>
              <a:rPr lang="en-US" sz="2400" i="1" dirty="0">
                <a:solidFill>
                  <a:srgbClr val="0000FF"/>
                </a:solidFill>
              </a:rPr>
              <a:t>Instead of writing novels, let us put a monkey to perform </a:t>
            </a:r>
            <a:br>
              <a:rPr lang="en-US" sz="2400" i="1" dirty="0">
                <a:solidFill>
                  <a:srgbClr val="0000FF"/>
                </a:solidFill>
              </a:rPr>
            </a:br>
            <a:r>
              <a:rPr lang="en-US" sz="2400" i="1" dirty="0">
                <a:solidFill>
                  <a:srgbClr val="0000FF"/>
                </a:solidFill>
              </a:rPr>
              <a:t>black box tests on Angry Bird </a:t>
            </a:r>
          </a:p>
        </p:txBody>
      </p:sp>
    </p:spTree>
    <p:extLst>
      <p:ext uri="{BB962C8B-B14F-4D97-AF65-F5344CB8AC3E}">
        <p14:creationId xmlns:p14="http://schemas.microsoft.com/office/powerpoint/2010/main" val="1748779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sp>
        <p:nvSpPr>
          <p:cNvPr id="8" name="TextBox 7"/>
          <p:cNvSpPr txBox="1"/>
          <p:nvPr/>
        </p:nvSpPr>
        <p:spPr>
          <a:xfrm>
            <a:off x="2057400" y="5649279"/>
            <a:ext cx="5747549" cy="1200328"/>
          </a:xfrm>
          <a:prstGeom prst="rect">
            <a:avLst/>
          </a:prstGeom>
          <a:noFill/>
        </p:spPr>
        <p:txBody>
          <a:bodyPr wrap="none" rtlCol="0">
            <a:spAutoFit/>
          </a:bodyPr>
          <a:lstStyle/>
          <a:p>
            <a:pPr algn="ctr"/>
            <a:r>
              <a:rPr lang="en-US" sz="2400" i="1" dirty="0">
                <a:solidFill>
                  <a:srgbClr val="0000FF"/>
                </a:solidFill>
              </a:rPr>
              <a:t>Angle -&gt; 2</a:t>
            </a:r>
            <a:r>
              <a:rPr lang="en-US" sz="2400" i="1" baseline="30000" dirty="0">
                <a:solidFill>
                  <a:srgbClr val="0000FF"/>
                </a:solidFill>
              </a:rPr>
              <a:t>32</a:t>
            </a:r>
            <a:r>
              <a:rPr lang="en-US" sz="2400" i="1" dirty="0">
                <a:solidFill>
                  <a:srgbClr val="0000FF"/>
                </a:solidFill>
              </a:rPr>
              <a:t> possible values</a:t>
            </a:r>
          </a:p>
          <a:p>
            <a:pPr algn="ctr"/>
            <a:r>
              <a:rPr lang="en-US" sz="2400" i="1" dirty="0">
                <a:solidFill>
                  <a:srgbClr val="0000FF"/>
                </a:solidFill>
              </a:rPr>
              <a:t>Force -&gt; 2</a:t>
            </a:r>
            <a:r>
              <a:rPr lang="en-US" sz="2400" i="1" baseline="30000" dirty="0">
                <a:solidFill>
                  <a:srgbClr val="0000FF"/>
                </a:solidFill>
              </a:rPr>
              <a:t>32</a:t>
            </a:r>
            <a:r>
              <a:rPr lang="en-US" sz="2400" i="1" dirty="0">
                <a:solidFill>
                  <a:srgbClr val="0000FF"/>
                </a:solidFill>
              </a:rPr>
              <a:t> possible values</a:t>
            </a:r>
          </a:p>
          <a:p>
            <a:pPr algn="ctr"/>
            <a:r>
              <a:rPr lang="en-US" sz="2400" i="1" dirty="0">
                <a:solidFill>
                  <a:srgbClr val="FF0000"/>
                </a:solidFill>
              </a:rPr>
              <a:t>Assuming both Angle and Force are integers</a:t>
            </a:r>
          </a:p>
        </p:txBody>
      </p:sp>
      <p:pic>
        <p:nvPicPr>
          <p:cNvPr id="4" name="Picture 3"/>
          <p:cNvPicPr>
            <a:picLocks noChangeAspect="1"/>
          </p:cNvPicPr>
          <p:nvPr/>
        </p:nvPicPr>
        <p:blipFill>
          <a:blip r:embed="rId2"/>
          <a:stretch>
            <a:fillRect/>
          </a:stretch>
        </p:blipFill>
        <p:spPr>
          <a:xfrm>
            <a:off x="1676400" y="1371600"/>
            <a:ext cx="5753100" cy="4343400"/>
          </a:xfrm>
          <a:prstGeom prst="rect">
            <a:avLst/>
          </a:prstGeom>
        </p:spPr>
      </p:pic>
    </p:spTree>
    <p:extLst>
      <p:ext uri="{BB962C8B-B14F-4D97-AF65-F5344CB8AC3E}">
        <p14:creationId xmlns:p14="http://schemas.microsoft.com/office/powerpoint/2010/main" val="3216680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85800" y="381000"/>
            <a:ext cx="2641600" cy="2387600"/>
          </a:xfrm>
          <a:prstGeom prst="rect">
            <a:avLst/>
          </a:prstGeom>
        </p:spPr>
      </p:pic>
      <p:sp>
        <p:nvSpPr>
          <p:cNvPr id="6" name="TextBox 5"/>
          <p:cNvSpPr txBox="1"/>
          <p:nvPr/>
        </p:nvSpPr>
        <p:spPr>
          <a:xfrm>
            <a:off x="533400" y="2819400"/>
            <a:ext cx="2905400" cy="646331"/>
          </a:xfrm>
          <a:prstGeom prst="rect">
            <a:avLst/>
          </a:prstGeom>
          <a:noFill/>
        </p:spPr>
        <p:txBody>
          <a:bodyPr wrap="none" rtlCol="0">
            <a:spAutoFit/>
          </a:bodyPr>
          <a:lstStyle/>
          <a:p>
            <a:pPr algn="ctr"/>
            <a:r>
              <a:rPr lang="en-US" dirty="0"/>
              <a:t>Mars Climate Orbiter</a:t>
            </a:r>
          </a:p>
          <a:p>
            <a:pPr algn="ctr"/>
            <a:r>
              <a:rPr lang="en-US" dirty="0">
                <a:solidFill>
                  <a:srgbClr val="FF0000"/>
                </a:solidFill>
              </a:rPr>
              <a:t>327.6 million USD lost (1998)</a:t>
            </a:r>
          </a:p>
        </p:txBody>
      </p:sp>
      <p:sp>
        <p:nvSpPr>
          <p:cNvPr id="7" name="TextBox 6"/>
          <p:cNvSpPr txBox="1"/>
          <p:nvPr/>
        </p:nvSpPr>
        <p:spPr>
          <a:xfrm>
            <a:off x="4038600" y="609600"/>
            <a:ext cx="4604746" cy="2031325"/>
          </a:xfrm>
          <a:prstGeom prst="rect">
            <a:avLst/>
          </a:prstGeom>
          <a:noFill/>
        </p:spPr>
        <p:txBody>
          <a:bodyPr wrap="none" rtlCol="0">
            <a:spAutoFit/>
          </a:bodyPr>
          <a:lstStyle/>
          <a:p>
            <a:r>
              <a:rPr lang="en-US" dirty="0"/>
              <a:t>Back in school did you get “0” for not providing </a:t>
            </a:r>
          </a:p>
          <a:p>
            <a:r>
              <a:rPr lang="en-US" dirty="0"/>
              <a:t>units to number?</a:t>
            </a:r>
          </a:p>
          <a:p>
            <a:pPr marL="285750" indent="-285750">
              <a:buFont typeface="Arial"/>
              <a:buChar char="•"/>
            </a:pPr>
            <a:r>
              <a:rPr lang="en-US" dirty="0"/>
              <a:t>7 week? </a:t>
            </a:r>
          </a:p>
          <a:p>
            <a:pPr marL="285750" indent="-285750">
              <a:buFont typeface="Arial"/>
              <a:buChar char="•"/>
            </a:pPr>
            <a:r>
              <a:rPr lang="en-US" dirty="0"/>
              <a:t>7 month? </a:t>
            </a:r>
          </a:p>
          <a:p>
            <a:pPr marL="285750" indent="-285750">
              <a:buFont typeface="Arial"/>
              <a:buChar char="•"/>
            </a:pPr>
            <a:r>
              <a:rPr lang="en-US" dirty="0"/>
              <a:t>7 years? </a:t>
            </a:r>
            <a:br>
              <a:rPr lang="en-US" dirty="0"/>
            </a:br>
            <a:endParaRPr lang="en-US" dirty="0"/>
          </a:p>
          <a:p>
            <a:r>
              <a:rPr lang="en-US" i="1" dirty="0">
                <a:solidFill>
                  <a:srgbClr val="FF0000"/>
                </a:solidFill>
              </a:rPr>
              <a:t>Different engineers used different units</a:t>
            </a:r>
          </a:p>
        </p:txBody>
      </p:sp>
      <p:pic>
        <p:nvPicPr>
          <p:cNvPr id="8" name="Picture 7"/>
          <p:cNvPicPr>
            <a:picLocks noChangeAspect="1"/>
          </p:cNvPicPr>
          <p:nvPr/>
        </p:nvPicPr>
        <p:blipFill>
          <a:blip r:embed="rId4"/>
          <a:stretch>
            <a:fillRect/>
          </a:stretch>
        </p:blipFill>
        <p:spPr>
          <a:xfrm>
            <a:off x="457200" y="4038600"/>
            <a:ext cx="3911600" cy="2082800"/>
          </a:xfrm>
          <a:prstGeom prst="rect">
            <a:avLst/>
          </a:prstGeom>
        </p:spPr>
      </p:pic>
      <p:sp>
        <p:nvSpPr>
          <p:cNvPr id="9" name="TextBox 8"/>
          <p:cNvSpPr txBox="1"/>
          <p:nvPr/>
        </p:nvSpPr>
        <p:spPr>
          <a:xfrm>
            <a:off x="4419600" y="4724400"/>
            <a:ext cx="4473563" cy="646331"/>
          </a:xfrm>
          <a:prstGeom prst="rect">
            <a:avLst/>
          </a:prstGeom>
          <a:noFill/>
        </p:spPr>
        <p:txBody>
          <a:bodyPr wrap="none" rtlCol="0">
            <a:spAutoFit/>
          </a:bodyPr>
          <a:lstStyle/>
          <a:p>
            <a:r>
              <a:rPr lang="en-US" i="1" dirty="0">
                <a:solidFill>
                  <a:srgbClr val="FF0000"/>
                </a:solidFill>
              </a:rPr>
              <a:t>Missed five (5) entries while copying a lookup </a:t>
            </a:r>
          </a:p>
          <a:p>
            <a:r>
              <a:rPr lang="en-US" i="1" dirty="0">
                <a:solidFill>
                  <a:srgbClr val="FF0000"/>
                </a:solidFill>
              </a:rPr>
              <a:t>table having 1066 entries </a:t>
            </a:r>
          </a:p>
        </p:txBody>
      </p:sp>
      <p:sp>
        <p:nvSpPr>
          <p:cNvPr id="10" name="TextBox 9"/>
          <p:cNvSpPr txBox="1"/>
          <p:nvPr/>
        </p:nvSpPr>
        <p:spPr>
          <a:xfrm>
            <a:off x="584135" y="5943600"/>
            <a:ext cx="3108731" cy="646331"/>
          </a:xfrm>
          <a:prstGeom prst="rect">
            <a:avLst/>
          </a:prstGeom>
          <a:noFill/>
        </p:spPr>
        <p:txBody>
          <a:bodyPr wrap="none" rtlCol="0">
            <a:spAutoFit/>
          </a:bodyPr>
          <a:lstStyle/>
          <a:p>
            <a:pPr algn="ctr"/>
            <a:r>
              <a:rPr lang="en-US" dirty="0"/>
              <a:t>Pentium Floating point debacle</a:t>
            </a:r>
          </a:p>
          <a:p>
            <a:pPr algn="ctr"/>
            <a:r>
              <a:rPr lang="en-US" dirty="0">
                <a:solidFill>
                  <a:srgbClr val="FF0000"/>
                </a:solidFill>
              </a:rPr>
              <a:t>475 million USD lost (1995)</a:t>
            </a:r>
          </a:p>
        </p:txBody>
      </p:sp>
    </p:spTree>
    <p:extLst>
      <p:ext uri="{BB962C8B-B14F-4D97-AF65-F5344CB8AC3E}">
        <p14:creationId xmlns:p14="http://schemas.microsoft.com/office/powerpoint/2010/main" val="1563830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sp>
        <p:nvSpPr>
          <p:cNvPr id="8" name="TextBox 7"/>
          <p:cNvSpPr txBox="1"/>
          <p:nvPr/>
        </p:nvSpPr>
        <p:spPr>
          <a:xfrm>
            <a:off x="-152400" y="5630030"/>
            <a:ext cx="9470173" cy="1200328"/>
          </a:xfrm>
          <a:prstGeom prst="rect">
            <a:avLst/>
          </a:prstGeom>
          <a:noFill/>
        </p:spPr>
        <p:txBody>
          <a:bodyPr wrap="none" rtlCol="0">
            <a:spAutoFit/>
          </a:bodyPr>
          <a:lstStyle/>
          <a:p>
            <a:pPr algn="ctr"/>
            <a:r>
              <a:rPr lang="en-US" sz="2400" i="1" dirty="0">
                <a:solidFill>
                  <a:srgbClr val="0000FF"/>
                </a:solidFill>
              </a:rPr>
              <a:t>Angle -&gt; 2</a:t>
            </a:r>
            <a:r>
              <a:rPr lang="en-US" sz="2400" i="1" baseline="30000" dirty="0">
                <a:solidFill>
                  <a:srgbClr val="0000FF"/>
                </a:solidFill>
              </a:rPr>
              <a:t>32</a:t>
            </a:r>
            <a:r>
              <a:rPr lang="en-US" sz="2400" i="1" dirty="0">
                <a:solidFill>
                  <a:srgbClr val="0000FF"/>
                </a:solidFill>
              </a:rPr>
              <a:t> possible values</a:t>
            </a:r>
          </a:p>
          <a:p>
            <a:pPr algn="ctr"/>
            <a:r>
              <a:rPr lang="en-US" sz="2400" i="1" dirty="0">
                <a:solidFill>
                  <a:srgbClr val="0000FF"/>
                </a:solidFill>
              </a:rPr>
              <a:t>Force -&gt; 2</a:t>
            </a:r>
            <a:r>
              <a:rPr lang="en-US" sz="2400" i="1" baseline="30000" dirty="0">
                <a:solidFill>
                  <a:srgbClr val="0000FF"/>
                </a:solidFill>
              </a:rPr>
              <a:t>32</a:t>
            </a:r>
            <a:r>
              <a:rPr lang="en-US" sz="2400" i="1" dirty="0">
                <a:solidFill>
                  <a:srgbClr val="0000FF"/>
                </a:solidFill>
              </a:rPr>
              <a:t> possible values</a:t>
            </a:r>
          </a:p>
          <a:p>
            <a:pPr algn="ctr"/>
            <a:r>
              <a:rPr lang="en-US" sz="2400" i="1" dirty="0"/>
              <a:t>Total possibilities = </a:t>
            </a:r>
            <a:r>
              <a:rPr lang="en-US" sz="2400" i="1" dirty="0">
                <a:solidFill>
                  <a:srgbClr val="FF0000"/>
                </a:solidFill>
              </a:rPr>
              <a:t>2</a:t>
            </a:r>
            <a:r>
              <a:rPr lang="en-US" sz="2400" i="1" baseline="30000" dirty="0">
                <a:solidFill>
                  <a:srgbClr val="FF0000"/>
                </a:solidFill>
              </a:rPr>
              <a:t>64</a:t>
            </a:r>
            <a:r>
              <a:rPr lang="en-US" sz="2400" i="1" dirty="0">
                <a:solidFill>
                  <a:srgbClr val="FF0000"/>
                </a:solidFill>
              </a:rPr>
              <a:t> = 18, 446, 744, 073, 709, 551, 616 </a:t>
            </a:r>
            <a:r>
              <a:rPr lang="en-US" sz="2400" i="1" dirty="0">
                <a:solidFill>
                  <a:srgbClr val="000000"/>
                </a:solidFill>
              </a:rPr>
              <a:t>diff. executions</a:t>
            </a:r>
          </a:p>
        </p:txBody>
      </p:sp>
      <p:pic>
        <p:nvPicPr>
          <p:cNvPr id="4" name="Picture 3"/>
          <p:cNvPicPr>
            <a:picLocks noChangeAspect="1"/>
          </p:cNvPicPr>
          <p:nvPr/>
        </p:nvPicPr>
        <p:blipFill>
          <a:blip r:embed="rId2"/>
          <a:stretch>
            <a:fillRect/>
          </a:stretch>
        </p:blipFill>
        <p:spPr>
          <a:xfrm>
            <a:off x="1676400" y="1371600"/>
            <a:ext cx="5753100" cy="4343400"/>
          </a:xfrm>
          <a:prstGeom prst="rect">
            <a:avLst/>
          </a:prstGeom>
        </p:spPr>
      </p:pic>
    </p:spTree>
    <p:extLst>
      <p:ext uri="{BB962C8B-B14F-4D97-AF65-F5344CB8AC3E}">
        <p14:creationId xmlns:p14="http://schemas.microsoft.com/office/powerpoint/2010/main" val="388454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sp>
        <p:nvSpPr>
          <p:cNvPr id="8" name="TextBox 7"/>
          <p:cNvSpPr txBox="1"/>
          <p:nvPr/>
        </p:nvSpPr>
        <p:spPr>
          <a:xfrm>
            <a:off x="762000" y="5943600"/>
            <a:ext cx="7818729" cy="461665"/>
          </a:xfrm>
          <a:prstGeom prst="rect">
            <a:avLst/>
          </a:prstGeom>
          <a:noFill/>
        </p:spPr>
        <p:txBody>
          <a:bodyPr wrap="none" rtlCol="0">
            <a:spAutoFit/>
          </a:bodyPr>
          <a:lstStyle/>
          <a:p>
            <a:pPr algn="ctr"/>
            <a:r>
              <a:rPr lang="en-US" sz="2400" i="1" dirty="0">
                <a:solidFill>
                  <a:srgbClr val="0000FF"/>
                </a:solidFill>
              </a:rPr>
              <a:t>Assuming one test takes one minute to execute and evaluate</a:t>
            </a:r>
            <a:endParaRPr lang="en-US" sz="2400" i="1" dirty="0">
              <a:solidFill>
                <a:srgbClr val="000000"/>
              </a:solidFill>
            </a:endParaRPr>
          </a:p>
        </p:txBody>
      </p:sp>
      <p:pic>
        <p:nvPicPr>
          <p:cNvPr id="3" name="Picture 2"/>
          <p:cNvPicPr>
            <a:picLocks noChangeAspect="1"/>
          </p:cNvPicPr>
          <p:nvPr/>
        </p:nvPicPr>
        <p:blipFill>
          <a:blip r:embed="rId2"/>
          <a:stretch>
            <a:fillRect/>
          </a:stretch>
        </p:blipFill>
        <p:spPr>
          <a:xfrm>
            <a:off x="1752600" y="1371600"/>
            <a:ext cx="5651500" cy="4343400"/>
          </a:xfrm>
          <a:prstGeom prst="rect">
            <a:avLst/>
          </a:prstGeom>
        </p:spPr>
      </p:pic>
    </p:spTree>
    <p:extLst>
      <p:ext uri="{BB962C8B-B14F-4D97-AF65-F5344CB8AC3E}">
        <p14:creationId xmlns:p14="http://schemas.microsoft.com/office/powerpoint/2010/main" val="87458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sp>
        <p:nvSpPr>
          <p:cNvPr id="8" name="TextBox 7"/>
          <p:cNvSpPr txBox="1"/>
          <p:nvPr/>
        </p:nvSpPr>
        <p:spPr>
          <a:xfrm>
            <a:off x="264712" y="5638800"/>
            <a:ext cx="8831627" cy="830997"/>
          </a:xfrm>
          <a:prstGeom prst="rect">
            <a:avLst/>
          </a:prstGeom>
          <a:noFill/>
        </p:spPr>
        <p:txBody>
          <a:bodyPr wrap="none" rtlCol="0">
            <a:spAutoFit/>
          </a:bodyPr>
          <a:lstStyle/>
          <a:p>
            <a:pPr algn="ctr"/>
            <a:r>
              <a:rPr lang="en-US" sz="2400" i="1" dirty="0">
                <a:solidFill>
                  <a:srgbClr val="0000FF"/>
                </a:solidFill>
              </a:rPr>
              <a:t>Of course, if you fill the world </a:t>
            </a:r>
            <a:r>
              <a:rPr lang="en-US" sz="2400" i="1" dirty="0">
                <a:solidFill>
                  <a:srgbClr val="FF0000"/>
                </a:solidFill>
              </a:rPr>
              <a:t>with 18 million trillion monkeys</a:t>
            </a:r>
            <a:r>
              <a:rPr lang="en-US" sz="2400" i="1" dirty="0">
                <a:solidFill>
                  <a:srgbClr val="0000FF"/>
                </a:solidFill>
              </a:rPr>
              <a:t>, we can </a:t>
            </a:r>
          </a:p>
          <a:p>
            <a:pPr algn="ctr"/>
            <a:r>
              <a:rPr lang="en-US" sz="2400" i="1" dirty="0">
                <a:solidFill>
                  <a:srgbClr val="0000FF"/>
                </a:solidFill>
              </a:rPr>
              <a:t>test angry bird case in one minute </a:t>
            </a:r>
            <a:endParaRPr lang="en-US" sz="2400" i="1" dirty="0">
              <a:solidFill>
                <a:srgbClr val="000000"/>
              </a:solidFill>
            </a:endParaRPr>
          </a:p>
        </p:txBody>
      </p:sp>
      <p:pic>
        <p:nvPicPr>
          <p:cNvPr id="4" name="Picture 3"/>
          <p:cNvPicPr>
            <a:picLocks noChangeAspect="1"/>
          </p:cNvPicPr>
          <p:nvPr/>
        </p:nvPicPr>
        <p:blipFill>
          <a:blip r:embed="rId2"/>
          <a:stretch>
            <a:fillRect/>
          </a:stretch>
        </p:blipFill>
        <p:spPr>
          <a:xfrm>
            <a:off x="1739900" y="1295400"/>
            <a:ext cx="5664200" cy="4254500"/>
          </a:xfrm>
          <a:prstGeom prst="rect">
            <a:avLst/>
          </a:prstGeom>
        </p:spPr>
      </p:pic>
    </p:spTree>
    <p:extLst>
      <p:ext uri="{BB962C8B-B14F-4D97-AF65-F5344CB8AC3E}">
        <p14:creationId xmlns:p14="http://schemas.microsoft.com/office/powerpoint/2010/main" val="2567989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Black Box Testing</a:t>
            </a:r>
          </a:p>
        </p:txBody>
      </p:sp>
      <p:sp>
        <p:nvSpPr>
          <p:cNvPr id="8" name="TextBox 7"/>
          <p:cNvSpPr txBox="1"/>
          <p:nvPr/>
        </p:nvSpPr>
        <p:spPr>
          <a:xfrm>
            <a:off x="599776" y="5638800"/>
            <a:ext cx="8161521" cy="830997"/>
          </a:xfrm>
          <a:prstGeom prst="rect">
            <a:avLst/>
          </a:prstGeom>
          <a:noFill/>
        </p:spPr>
        <p:txBody>
          <a:bodyPr wrap="none" rtlCol="0">
            <a:spAutoFit/>
          </a:bodyPr>
          <a:lstStyle/>
          <a:p>
            <a:pPr algn="ctr"/>
            <a:r>
              <a:rPr lang="en-US" sz="2400" i="1" dirty="0">
                <a:solidFill>
                  <a:srgbClr val="0000FF"/>
                </a:solidFill>
              </a:rPr>
              <a:t>We need a systematic process to design test and evaluate them </a:t>
            </a:r>
          </a:p>
          <a:p>
            <a:pPr algn="ctr"/>
            <a:r>
              <a:rPr lang="en-US" sz="2400" i="1" dirty="0">
                <a:solidFill>
                  <a:srgbClr val="0000FF"/>
                </a:solidFill>
              </a:rPr>
              <a:t>(for all testing methodologies)</a:t>
            </a:r>
          </a:p>
        </p:txBody>
      </p:sp>
      <p:pic>
        <p:nvPicPr>
          <p:cNvPr id="3" name="Picture 2"/>
          <p:cNvPicPr>
            <a:picLocks noChangeAspect="1"/>
          </p:cNvPicPr>
          <p:nvPr/>
        </p:nvPicPr>
        <p:blipFill>
          <a:blip r:embed="rId2"/>
          <a:stretch>
            <a:fillRect/>
          </a:stretch>
        </p:blipFill>
        <p:spPr>
          <a:xfrm>
            <a:off x="2895600" y="1765300"/>
            <a:ext cx="3352800" cy="3314700"/>
          </a:xfrm>
          <a:prstGeom prst="rect">
            <a:avLst/>
          </a:prstGeom>
        </p:spPr>
      </p:pic>
    </p:spTree>
    <p:extLst>
      <p:ext uri="{BB962C8B-B14F-4D97-AF65-F5344CB8AC3E}">
        <p14:creationId xmlns:p14="http://schemas.microsoft.com/office/powerpoint/2010/main" val="80038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533400" y="152400"/>
            <a:ext cx="7696200" cy="1020762"/>
          </a:xfrm>
        </p:spPr>
        <p:txBody>
          <a:bodyPr/>
          <a:lstStyle/>
          <a:p>
            <a:r>
              <a:rPr lang="en-US" altLang="en-US" dirty="0"/>
              <a:t>Exercise 5</a:t>
            </a:r>
          </a:p>
        </p:txBody>
      </p:sp>
      <p:sp>
        <p:nvSpPr>
          <p:cNvPr id="481283" name="Rectangle 1027"/>
          <p:cNvSpPr>
            <a:spLocks noGrp="1" noChangeArrowheads="1"/>
          </p:cNvSpPr>
          <p:nvPr>
            <p:ph type="body" idx="1"/>
          </p:nvPr>
        </p:nvSpPr>
        <p:spPr>
          <a:xfrm>
            <a:off x="235527" y="1600200"/>
            <a:ext cx="8458200" cy="4953000"/>
          </a:xfrm>
        </p:spPr>
        <p:txBody>
          <a:bodyPr>
            <a:normAutofit/>
          </a:bodyPr>
          <a:lstStyle/>
          <a:p>
            <a:pPr marL="0" indent="0" algn="just">
              <a:lnSpc>
                <a:spcPct val="80000"/>
              </a:lnSpc>
              <a:buSzTx/>
              <a:buNone/>
            </a:pPr>
            <a:r>
              <a:rPr lang="en-US" altLang="en-US" sz="2800" dirty="0"/>
              <a:t>Work in pairs. One writes a set of black-box tests for the program implementing the following specification: </a:t>
            </a:r>
            <a:r>
              <a:rPr lang="en-US" altLang="en-US" sz="2800" i="1" dirty="0"/>
              <a:t>Given an integer value, the program outputs 0 when the integer value is 0, outputs 1 when the integer value &gt; 0, and outputs -1 when the integer value &lt; 0.</a:t>
            </a:r>
          </a:p>
          <a:p>
            <a:pPr marL="0" indent="0" algn="just">
              <a:lnSpc>
                <a:spcPct val="80000"/>
              </a:lnSpc>
              <a:buSzTx/>
              <a:buNone/>
            </a:pPr>
            <a:endParaRPr lang="en-US" altLang="en-US" sz="2800" dirty="0"/>
          </a:p>
          <a:p>
            <a:pPr marL="0" indent="0" algn="just">
              <a:lnSpc>
                <a:spcPct val="80000"/>
              </a:lnSpc>
              <a:buSzTx/>
              <a:buNone/>
            </a:pPr>
            <a:r>
              <a:rPr lang="en-US" altLang="en-US" sz="2800" dirty="0"/>
              <a:t>The other implements the programs with the intention to pass the test cases while not satisfying the specification. </a:t>
            </a:r>
          </a:p>
          <a:p>
            <a:pPr marL="0" indent="0">
              <a:lnSpc>
                <a:spcPct val="80000"/>
              </a:lnSpc>
              <a:buSzTx/>
              <a:buNone/>
            </a:pPr>
            <a:endParaRPr lang="en-US" alt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Exercise5TestConstructive.java; Exercise5TestDestructive.java</a:t>
            </a:r>
          </a:p>
        </p:txBody>
      </p:sp>
    </p:spTree>
    <p:extLst>
      <p:ext uri="{BB962C8B-B14F-4D97-AF65-F5344CB8AC3E}">
        <p14:creationId xmlns:p14="http://schemas.microsoft.com/office/powerpoint/2010/main" val="101542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vs. White Box Testing</a:t>
            </a:r>
          </a:p>
        </p:txBody>
      </p:sp>
      <p:sp>
        <p:nvSpPr>
          <p:cNvPr id="5" name="TextBox 4"/>
          <p:cNvSpPr txBox="1"/>
          <p:nvPr/>
        </p:nvSpPr>
        <p:spPr>
          <a:xfrm>
            <a:off x="152400" y="4267200"/>
            <a:ext cx="4070846" cy="2031325"/>
          </a:xfrm>
          <a:prstGeom prst="rect">
            <a:avLst/>
          </a:prstGeom>
          <a:noFill/>
        </p:spPr>
        <p:txBody>
          <a:bodyPr wrap="none" rtlCol="0">
            <a:spAutoFit/>
          </a:bodyPr>
          <a:lstStyle/>
          <a:p>
            <a:r>
              <a:rPr lang="en-US" b="1" i="1" dirty="0">
                <a:solidFill>
                  <a:srgbClr val="000090"/>
                </a:solidFill>
              </a:rPr>
              <a:t>Black box testing:</a:t>
            </a:r>
          </a:p>
          <a:p>
            <a:endParaRPr lang="en-US" i="1" dirty="0">
              <a:solidFill>
                <a:srgbClr val="000090"/>
              </a:solidFill>
            </a:endParaRPr>
          </a:p>
          <a:p>
            <a:r>
              <a:rPr lang="en-US" i="1" dirty="0">
                <a:solidFill>
                  <a:srgbClr val="000090"/>
                </a:solidFill>
              </a:rPr>
              <a:t>Tests based on specification</a:t>
            </a:r>
          </a:p>
          <a:p>
            <a:endParaRPr lang="en-US" i="1" dirty="0">
              <a:solidFill>
                <a:srgbClr val="000090"/>
              </a:solidFill>
            </a:endParaRPr>
          </a:p>
          <a:p>
            <a:r>
              <a:rPr lang="en-US" i="1" dirty="0">
                <a:solidFill>
                  <a:srgbClr val="FF0000"/>
                </a:solidFill>
              </a:rPr>
              <a:t>Better at finding whether code meets the </a:t>
            </a:r>
          </a:p>
          <a:p>
            <a:r>
              <a:rPr lang="en-US" i="1" dirty="0">
                <a:solidFill>
                  <a:srgbClr val="FF0000"/>
                </a:solidFill>
              </a:rPr>
              <a:t>specification or some specs are not </a:t>
            </a:r>
          </a:p>
          <a:p>
            <a:r>
              <a:rPr lang="en-US" i="1" dirty="0">
                <a:solidFill>
                  <a:srgbClr val="FF0000"/>
                </a:solidFill>
              </a:rPr>
              <a:t>implemented</a:t>
            </a:r>
          </a:p>
        </p:txBody>
      </p:sp>
      <p:pic>
        <p:nvPicPr>
          <p:cNvPr id="6" name="Picture 5"/>
          <p:cNvPicPr>
            <a:picLocks noChangeAspect="1"/>
          </p:cNvPicPr>
          <p:nvPr/>
        </p:nvPicPr>
        <p:blipFill>
          <a:blip r:embed="rId3"/>
          <a:stretch>
            <a:fillRect/>
          </a:stretch>
        </p:blipFill>
        <p:spPr>
          <a:xfrm>
            <a:off x="1676400" y="1447800"/>
            <a:ext cx="5638800" cy="2095500"/>
          </a:xfrm>
          <a:prstGeom prst="rect">
            <a:avLst/>
          </a:prstGeom>
        </p:spPr>
      </p:pic>
      <p:sp>
        <p:nvSpPr>
          <p:cNvPr id="7" name="TextBox 6"/>
          <p:cNvSpPr txBox="1"/>
          <p:nvPr/>
        </p:nvSpPr>
        <p:spPr>
          <a:xfrm>
            <a:off x="4536867" y="4191000"/>
            <a:ext cx="4530933" cy="1754327"/>
          </a:xfrm>
          <a:prstGeom prst="rect">
            <a:avLst/>
          </a:prstGeom>
          <a:noFill/>
        </p:spPr>
        <p:txBody>
          <a:bodyPr wrap="none" rtlCol="0">
            <a:spAutoFit/>
          </a:bodyPr>
          <a:lstStyle/>
          <a:p>
            <a:r>
              <a:rPr lang="en-US" b="1" i="1" dirty="0">
                <a:solidFill>
                  <a:srgbClr val="000090"/>
                </a:solidFill>
              </a:rPr>
              <a:t>White box testing:</a:t>
            </a:r>
          </a:p>
          <a:p>
            <a:endParaRPr lang="en-US" i="1" dirty="0">
              <a:solidFill>
                <a:srgbClr val="000090"/>
              </a:solidFill>
            </a:endParaRPr>
          </a:p>
          <a:p>
            <a:r>
              <a:rPr lang="en-US" i="1" dirty="0">
                <a:solidFill>
                  <a:srgbClr val="000090"/>
                </a:solidFill>
              </a:rPr>
              <a:t>Tests based on code</a:t>
            </a:r>
          </a:p>
          <a:p>
            <a:endParaRPr lang="en-US" i="1" dirty="0">
              <a:solidFill>
                <a:srgbClr val="000090"/>
              </a:solidFill>
            </a:endParaRPr>
          </a:p>
          <a:p>
            <a:r>
              <a:rPr lang="en-US" i="1" dirty="0">
                <a:solidFill>
                  <a:srgbClr val="FF0000"/>
                </a:solidFill>
              </a:rPr>
              <a:t>Better at finding crashes, out-of-bound errors, </a:t>
            </a:r>
          </a:p>
          <a:p>
            <a:r>
              <a:rPr lang="en-US" i="1" dirty="0">
                <a:solidFill>
                  <a:srgbClr val="FF0000"/>
                </a:solidFill>
              </a:rPr>
              <a:t>file handling errors etc.  </a:t>
            </a:r>
          </a:p>
        </p:txBody>
      </p:sp>
    </p:spTree>
    <p:extLst>
      <p:ext uri="{BB962C8B-B14F-4D97-AF65-F5344CB8AC3E}">
        <p14:creationId xmlns:p14="http://schemas.microsoft.com/office/powerpoint/2010/main" val="3680185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pic>
        <p:nvPicPr>
          <p:cNvPr id="4" name="Picture 3"/>
          <p:cNvPicPr>
            <a:picLocks noChangeAspect="1"/>
          </p:cNvPicPr>
          <p:nvPr/>
        </p:nvPicPr>
        <p:blipFill>
          <a:blip r:embed="rId2"/>
          <a:stretch>
            <a:fillRect/>
          </a:stretch>
        </p:blipFill>
        <p:spPr>
          <a:xfrm>
            <a:off x="1524000" y="1371600"/>
            <a:ext cx="5765800" cy="4330700"/>
          </a:xfrm>
          <a:prstGeom prst="rect">
            <a:avLst/>
          </a:prstGeom>
        </p:spPr>
      </p:pic>
      <p:sp>
        <p:nvSpPr>
          <p:cNvPr id="5" name="TextBox 4"/>
          <p:cNvSpPr txBox="1"/>
          <p:nvPr/>
        </p:nvSpPr>
        <p:spPr>
          <a:xfrm>
            <a:off x="152400" y="5867400"/>
            <a:ext cx="8834783" cy="830997"/>
          </a:xfrm>
          <a:prstGeom prst="rect">
            <a:avLst/>
          </a:prstGeom>
          <a:noFill/>
        </p:spPr>
        <p:txBody>
          <a:bodyPr wrap="none" rtlCol="0">
            <a:spAutoFit/>
          </a:bodyPr>
          <a:lstStyle/>
          <a:p>
            <a:pPr algn="ctr"/>
            <a:r>
              <a:rPr lang="en-US" sz="2400" i="1" dirty="0">
                <a:solidFill>
                  <a:srgbClr val="000090"/>
                </a:solidFill>
              </a:rPr>
              <a:t>We see the program as a black box, we ignore how it is being written</a:t>
            </a:r>
          </a:p>
          <a:p>
            <a:pPr algn="ctr"/>
            <a:r>
              <a:rPr lang="en-US" sz="2400" i="1" dirty="0">
                <a:solidFill>
                  <a:srgbClr val="FF0000"/>
                </a:solidFill>
              </a:rPr>
              <a:t>Write tests from specification</a:t>
            </a:r>
          </a:p>
        </p:txBody>
      </p:sp>
    </p:spTree>
    <p:extLst>
      <p:ext uri="{BB962C8B-B14F-4D97-AF65-F5344CB8AC3E}">
        <p14:creationId xmlns:p14="http://schemas.microsoft.com/office/powerpoint/2010/main" val="1505617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Specifications</a:t>
            </a:r>
          </a:p>
        </p:txBody>
      </p:sp>
      <p:sp>
        <p:nvSpPr>
          <p:cNvPr id="8" name="TextBox 7"/>
          <p:cNvSpPr txBox="1"/>
          <p:nvPr/>
        </p:nvSpPr>
        <p:spPr>
          <a:xfrm>
            <a:off x="345781" y="5791200"/>
            <a:ext cx="8333894" cy="461665"/>
          </a:xfrm>
          <a:prstGeom prst="rect">
            <a:avLst/>
          </a:prstGeom>
          <a:noFill/>
        </p:spPr>
        <p:txBody>
          <a:bodyPr wrap="none" rtlCol="0">
            <a:spAutoFit/>
          </a:bodyPr>
          <a:lstStyle/>
          <a:p>
            <a:pPr algn="ctr"/>
            <a:r>
              <a:rPr lang="en-US" sz="2400" i="1" dirty="0">
                <a:solidFill>
                  <a:srgbClr val="0000FF"/>
                </a:solidFill>
              </a:rPr>
              <a:t>There will be a winner if hit with the right force and right velocity</a:t>
            </a:r>
          </a:p>
        </p:txBody>
      </p:sp>
      <p:pic>
        <p:nvPicPr>
          <p:cNvPr id="4" name="Picture 3"/>
          <p:cNvPicPr>
            <a:picLocks noChangeAspect="1"/>
          </p:cNvPicPr>
          <p:nvPr/>
        </p:nvPicPr>
        <p:blipFill>
          <a:blip r:embed="rId2"/>
          <a:stretch>
            <a:fillRect/>
          </a:stretch>
        </p:blipFill>
        <p:spPr>
          <a:xfrm>
            <a:off x="1600200" y="1447800"/>
            <a:ext cx="5753100" cy="4343400"/>
          </a:xfrm>
          <a:prstGeom prst="rect">
            <a:avLst/>
          </a:prstGeom>
        </p:spPr>
      </p:pic>
      <p:sp>
        <p:nvSpPr>
          <p:cNvPr id="3" name="TextBox 2"/>
          <p:cNvSpPr txBox="1"/>
          <p:nvPr/>
        </p:nvSpPr>
        <p:spPr>
          <a:xfrm>
            <a:off x="1981200" y="6195536"/>
            <a:ext cx="4995390" cy="738664"/>
          </a:xfrm>
          <a:prstGeom prst="rect">
            <a:avLst/>
          </a:prstGeom>
          <a:noFill/>
        </p:spPr>
        <p:txBody>
          <a:bodyPr wrap="none" rtlCol="0">
            <a:spAutoFit/>
          </a:bodyPr>
          <a:lstStyle/>
          <a:p>
            <a:r>
              <a:rPr lang="en-US" sz="2400" i="1" dirty="0">
                <a:solidFill>
                  <a:srgbClr val="FF0000"/>
                </a:solidFill>
              </a:rPr>
              <a:t>Specifications should be unambiguous  </a:t>
            </a:r>
          </a:p>
          <a:p>
            <a:endParaRPr lang="en-US" dirty="0"/>
          </a:p>
        </p:txBody>
      </p:sp>
    </p:spTree>
    <p:extLst>
      <p:ext uri="{BB962C8B-B14F-4D97-AF65-F5344CB8AC3E}">
        <p14:creationId xmlns:p14="http://schemas.microsoft.com/office/powerpoint/2010/main" val="308766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ltLang="en-US" dirty="0" err="1"/>
              <a:t>JavaDoc</a:t>
            </a:r>
            <a:endParaRPr lang="en-US" altLang="en-US" dirty="0"/>
          </a:p>
        </p:txBody>
      </p:sp>
      <p:sp>
        <p:nvSpPr>
          <p:cNvPr id="173059" name="Rectangle 3"/>
          <p:cNvSpPr>
            <a:spLocks noGrp="1" noChangeArrowheads="1"/>
          </p:cNvSpPr>
          <p:nvPr>
            <p:ph idx="1"/>
          </p:nvPr>
        </p:nvSpPr>
        <p:spPr/>
        <p:txBody>
          <a:bodyPr/>
          <a:lstStyle/>
          <a:p>
            <a:r>
              <a:rPr lang="en-US" altLang="en-US" dirty="0"/>
              <a:t>Specify Java classes and methods</a:t>
            </a:r>
          </a:p>
          <a:p>
            <a:r>
              <a:rPr lang="en-US" altLang="en-US" dirty="0" err="1"/>
              <a:t>JavaDoc</a:t>
            </a:r>
            <a:r>
              <a:rPr lang="en-US" altLang="en-US" dirty="0"/>
              <a:t> starts out as comments in code</a:t>
            </a:r>
          </a:p>
          <a:p>
            <a:endParaRPr lang="en-US" altLang="en-US" dirty="0"/>
          </a:p>
          <a:p>
            <a:pPr marL="0" indent="0">
              <a:buNone/>
            </a:pPr>
            <a:endParaRPr lang="en-US" altLang="en-US" dirty="0"/>
          </a:p>
        </p:txBody>
      </p:sp>
      <p:pic>
        <p:nvPicPr>
          <p:cNvPr id="4" name="Picture 3"/>
          <p:cNvPicPr>
            <a:picLocks noChangeAspect="1"/>
          </p:cNvPicPr>
          <p:nvPr/>
        </p:nvPicPr>
        <p:blipFill>
          <a:blip r:embed="rId2"/>
          <a:stretch>
            <a:fillRect/>
          </a:stretch>
        </p:blipFill>
        <p:spPr>
          <a:xfrm>
            <a:off x="762000" y="2743200"/>
            <a:ext cx="7721600" cy="3835400"/>
          </a:xfrm>
          <a:prstGeom prst="rect">
            <a:avLst/>
          </a:prstGeom>
        </p:spPr>
      </p:pic>
    </p:spTree>
    <p:extLst>
      <p:ext uri="{BB962C8B-B14F-4D97-AF65-F5344CB8AC3E}">
        <p14:creationId xmlns:p14="http://schemas.microsoft.com/office/powerpoint/2010/main" val="839943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altLang="en-US" dirty="0"/>
              <a:t>Low-level specification</a:t>
            </a:r>
          </a:p>
        </p:txBody>
      </p:sp>
      <p:sp>
        <p:nvSpPr>
          <p:cNvPr id="2" name="Content Placeholder 1"/>
          <p:cNvSpPr>
            <a:spLocks noGrp="1"/>
          </p:cNvSpPr>
          <p:nvPr>
            <p:ph idx="1"/>
          </p:nvPr>
        </p:nvSpPr>
        <p:spPr>
          <a:xfrm>
            <a:off x="457200" y="1600200"/>
            <a:ext cx="8305800" cy="4525963"/>
          </a:xfrm>
        </p:spPr>
        <p:txBody>
          <a:bodyPr>
            <a:normAutofit fontScale="85000" lnSpcReduction="20000"/>
          </a:bodyPr>
          <a:lstStyle/>
          <a:p>
            <a:pPr marL="0" indent="0">
              <a:buNone/>
            </a:pPr>
            <a:r>
              <a:rPr lang="en-US" dirty="0">
                <a:solidFill>
                  <a:srgbClr val="0000FF"/>
                </a:solidFill>
              </a:rPr>
              <a:t>public class Account {</a:t>
            </a:r>
          </a:p>
          <a:p>
            <a:pPr marL="0" indent="0">
              <a:buNone/>
            </a:pPr>
            <a:r>
              <a:rPr lang="en-US" dirty="0">
                <a:solidFill>
                  <a:srgbClr val="0000FF"/>
                </a:solidFill>
              </a:rPr>
              <a:t>      </a:t>
            </a:r>
            <a:r>
              <a:rPr lang="en-US" dirty="0" err="1">
                <a:solidFill>
                  <a:srgbClr val="0000FF"/>
                </a:solidFill>
              </a:rPr>
              <a:t>int</a:t>
            </a:r>
            <a:r>
              <a:rPr lang="en-US" dirty="0">
                <a:solidFill>
                  <a:srgbClr val="0000FF"/>
                </a:solidFill>
              </a:rPr>
              <a:t>  balance;</a:t>
            </a:r>
          </a:p>
          <a:p>
            <a:pPr marL="0" indent="0">
              <a:buNone/>
            </a:pPr>
            <a:r>
              <a:rPr lang="en-US" dirty="0">
                <a:solidFill>
                  <a:srgbClr val="0000FF"/>
                </a:solidFill>
              </a:rPr>
              <a:t>      /* @invariant balance &gt;= 0 */</a:t>
            </a:r>
          </a:p>
          <a:p>
            <a:pPr marL="0" indent="0">
              <a:buNone/>
            </a:pPr>
            <a:r>
              <a:rPr lang="en-US" dirty="0">
                <a:solidFill>
                  <a:srgbClr val="0000FF"/>
                </a:solidFill>
              </a:rPr>
              <a:t> </a:t>
            </a:r>
          </a:p>
          <a:p>
            <a:pPr marL="0" indent="0">
              <a:buNone/>
            </a:pPr>
            <a:r>
              <a:rPr lang="en-US" dirty="0">
                <a:solidFill>
                  <a:srgbClr val="0000FF"/>
                </a:solidFill>
              </a:rPr>
              <a:t>     public </a:t>
            </a:r>
            <a:r>
              <a:rPr lang="en-US" dirty="0" err="1">
                <a:solidFill>
                  <a:srgbClr val="0000FF"/>
                </a:solidFill>
              </a:rPr>
              <a:t>withDraw</a:t>
            </a:r>
            <a:r>
              <a:rPr lang="en-US" dirty="0">
                <a:solidFill>
                  <a:srgbClr val="0000FF"/>
                </a:solidFill>
              </a:rPr>
              <a:t>(</a:t>
            </a:r>
            <a:r>
              <a:rPr lang="en-US" dirty="0" err="1">
                <a:solidFill>
                  <a:srgbClr val="0000FF"/>
                </a:solidFill>
              </a:rPr>
              <a:t>int</a:t>
            </a:r>
            <a:r>
              <a:rPr lang="en-US" dirty="0">
                <a:solidFill>
                  <a:srgbClr val="0000FF"/>
                </a:solidFill>
              </a:rPr>
              <a:t> amount) {….}	</a:t>
            </a:r>
          </a:p>
          <a:p>
            <a:pPr marL="0" indent="0">
              <a:buNone/>
            </a:pPr>
            <a:endParaRPr lang="en-US" dirty="0">
              <a:solidFill>
                <a:srgbClr val="0000FF"/>
              </a:solidFill>
            </a:endParaRPr>
          </a:p>
          <a:p>
            <a:pPr marL="0" indent="0">
              <a:buNone/>
            </a:pPr>
            <a:r>
              <a:rPr lang="en-US" dirty="0">
                <a:solidFill>
                  <a:srgbClr val="0000FF"/>
                </a:solidFill>
              </a:rPr>
              <a:t>	</a:t>
            </a:r>
          </a:p>
          <a:p>
            <a:pPr marL="0" indent="0">
              <a:buNone/>
            </a:pPr>
            <a:r>
              <a:rPr lang="en-US" dirty="0">
                <a:solidFill>
                  <a:srgbClr val="0000FF"/>
                </a:solidFill>
              </a:rPr>
              <a:t>}</a:t>
            </a:r>
          </a:p>
          <a:p>
            <a:pPr marL="0" indent="0">
              <a:buNone/>
            </a:pPr>
            <a:endParaRPr lang="en-US" i="1" dirty="0">
              <a:solidFill>
                <a:srgbClr val="FF0000"/>
              </a:solidFill>
            </a:endParaRPr>
          </a:p>
          <a:p>
            <a:pPr marL="0" indent="0">
              <a:buNone/>
            </a:pPr>
            <a:r>
              <a:rPr lang="en-US" i="1" dirty="0">
                <a:solidFill>
                  <a:srgbClr val="FF0000"/>
                </a:solidFill>
              </a:rPr>
              <a:t>What kind of test would you design from this documentation? </a:t>
            </a:r>
          </a:p>
        </p:txBody>
      </p:sp>
    </p:spTree>
    <p:extLst>
      <p:ext uri="{BB962C8B-B14F-4D97-AF65-F5344CB8AC3E}">
        <p14:creationId xmlns:p14="http://schemas.microsoft.com/office/powerpoint/2010/main" val="2528668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Market</a:t>
            </a:r>
          </a:p>
        </p:txBody>
      </p:sp>
      <p:pic>
        <p:nvPicPr>
          <p:cNvPr id="4" name="Picture 3"/>
          <p:cNvPicPr>
            <a:picLocks noChangeAspect="1"/>
          </p:cNvPicPr>
          <p:nvPr/>
        </p:nvPicPr>
        <p:blipFill>
          <a:blip r:embed="rId2"/>
          <a:stretch>
            <a:fillRect/>
          </a:stretch>
        </p:blipFill>
        <p:spPr>
          <a:xfrm>
            <a:off x="0" y="1676400"/>
            <a:ext cx="9144000" cy="4619902"/>
          </a:xfrm>
          <a:prstGeom prst="rect">
            <a:avLst/>
          </a:prstGeom>
        </p:spPr>
      </p:pic>
    </p:spTree>
    <p:extLst>
      <p:ext uri="{BB962C8B-B14F-4D97-AF65-F5344CB8AC3E}">
        <p14:creationId xmlns:p14="http://schemas.microsoft.com/office/powerpoint/2010/main" val="1701491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altLang="en-US" dirty="0"/>
              <a:t>Low-level specification</a:t>
            </a:r>
          </a:p>
        </p:txBody>
      </p:sp>
      <p:sp>
        <p:nvSpPr>
          <p:cNvPr id="2" name="Content Placeholder 1"/>
          <p:cNvSpPr>
            <a:spLocks noGrp="1"/>
          </p:cNvSpPr>
          <p:nvPr>
            <p:ph idx="1"/>
          </p:nvPr>
        </p:nvSpPr>
        <p:spPr/>
        <p:txBody>
          <a:bodyPr>
            <a:normAutofit fontScale="62500" lnSpcReduction="20000"/>
          </a:bodyPr>
          <a:lstStyle/>
          <a:p>
            <a:pPr marL="0" indent="0">
              <a:buNone/>
            </a:pPr>
            <a:r>
              <a:rPr lang="en-US" dirty="0">
                <a:solidFill>
                  <a:srgbClr val="0000FF"/>
                </a:solidFill>
              </a:rPr>
              <a:t>/**</a:t>
            </a:r>
          </a:p>
          <a:p>
            <a:pPr marL="0" indent="0">
              <a:buNone/>
            </a:pPr>
            <a:r>
              <a:rPr lang="en-US" dirty="0">
                <a:solidFill>
                  <a:srgbClr val="0000FF"/>
                </a:solidFill>
              </a:rPr>
              <a:t>* Edit the text in the </a:t>
            </a:r>
            <a:r>
              <a:rPr lang="en-US" dirty="0" err="1">
                <a:solidFill>
                  <a:srgbClr val="0000FF"/>
                </a:solidFill>
              </a:rPr>
              <a:t>biodata</a:t>
            </a:r>
            <a:endParaRPr lang="en-US" dirty="0">
              <a:solidFill>
                <a:srgbClr val="0000FF"/>
              </a:solidFill>
            </a:endParaRPr>
          </a:p>
          <a:p>
            <a:pPr marL="0" indent="0">
              <a:buNone/>
            </a:pPr>
            <a:r>
              <a:rPr lang="en-US" dirty="0">
                <a:solidFill>
                  <a:srgbClr val="0000FF"/>
                </a:solidFill>
              </a:rPr>
              <a:t>* Precondition: </a:t>
            </a:r>
            <a:r>
              <a:rPr lang="en-US" dirty="0" err="1">
                <a:solidFill>
                  <a:srgbClr val="0000FF"/>
                </a:solidFill>
              </a:rPr>
              <a:t>isEditMode</a:t>
            </a:r>
            <a:r>
              <a:rPr lang="en-US" dirty="0">
                <a:solidFill>
                  <a:srgbClr val="0000FF"/>
                </a:solidFill>
              </a:rPr>
              <a:t>()</a:t>
            </a:r>
          </a:p>
          <a:p>
            <a:pPr marL="0" indent="0">
              <a:buNone/>
            </a:pPr>
            <a:r>
              <a:rPr lang="en-US" dirty="0">
                <a:solidFill>
                  <a:srgbClr val="0000FF"/>
                </a:solidFill>
              </a:rPr>
              <a:t>* </a:t>
            </a:r>
            <a:r>
              <a:rPr lang="en-US" dirty="0" err="1">
                <a:solidFill>
                  <a:srgbClr val="0000FF"/>
                </a:solidFill>
              </a:rPr>
              <a:t>Postcondition</a:t>
            </a:r>
            <a:r>
              <a:rPr lang="en-US" dirty="0">
                <a:solidFill>
                  <a:srgbClr val="0000FF"/>
                </a:solidFill>
              </a:rPr>
              <a:t>: result != null </a:t>
            </a:r>
          </a:p>
          <a:p>
            <a:pPr marL="0" indent="0">
              <a:buNone/>
            </a:pPr>
            <a:r>
              <a:rPr lang="en-US" dirty="0">
                <a:solidFill>
                  <a:srgbClr val="0000FF"/>
                </a:solidFill>
              </a:rPr>
              <a:t>* @return</a:t>
            </a:r>
          </a:p>
          <a:p>
            <a:pPr marL="0" indent="0">
              <a:buNone/>
            </a:pPr>
            <a:r>
              <a:rPr lang="en-US" dirty="0">
                <a:solidFill>
                  <a:srgbClr val="0000FF"/>
                </a:solidFill>
              </a:rPr>
              <a:t>* @</a:t>
            </a:r>
            <a:r>
              <a:rPr lang="en-US" dirty="0" err="1">
                <a:solidFill>
                  <a:srgbClr val="0000FF"/>
                </a:solidFill>
              </a:rPr>
              <a:t>param</a:t>
            </a:r>
            <a:r>
              <a:rPr lang="en-US" dirty="0">
                <a:solidFill>
                  <a:srgbClr val="0000FF"/>
                </a:solidFill>
              </a:rPr>
              <a:t> name</a:t>
            </a:r>
          </a:p>
          <a:p>
            <a:pPr marL="0" indent="0">
              <a:buNone/>
            </a:pPr>
            <a:r>
              <a:rPr lang="en-US" dirty="0">
                <a:solidFill>
                  <a:srgbClr val="0000FF"/>
                </a:solidFill>
              </a:rPr>
              <a:t>*/</a:t>
            </a:r>
          </a:p>
          <a:p>
            <a:pPr marL="0" indent="0">
              <a:buNone/>
            </a:pPr>
            <a:endParaRPr lang="en-US" dirty="0"/>
          </a:p>
          <a:p>
            <a:pPr marL="0" indent="0">
              <a:buNone/>
            </a:pPr>
            <a:r>
              <a:rPr lang="en-US" dirty="0"/>
              <a:t>public String </a:t>
            </a:r>
            <a:r>
              <a:rPr lang="en-US" dirty="0" err="1"/>
              <a:t>deliverText</a:t>
            </a:r>
            <a:r>
              <a:rPr lang="en-US" dirty="0"/>
              <a:t>(String text) {</a:t>
            </a:r>
          </a:p>
          <a:p>
            <a:pPr marL="0" indent="0">
              <a:buNone/>
            </a:pPr>
            <a:r>
              <a:rPr lang="en-US" dirty="0"/>
              <a:t> </a:t>
            </a:r>
          </a:p>
          <a:p>
            <a:pPr marL="0" indent="0">
              <a:buNone/>
            </a:pPr>
            <a:r>
              <a:rPr lang="en-US" dirty="0"/>
              <a:t> …..</a:t>
            </a:r>
          </a:p>
          <a:p>
            <a:pPr marL="0" indent="0">
              <a:buNone/>
            </a:pPr>
            <a:r>
              <a:rPr lang="en-US" dirty="0"/>
              <a:t>} </a:t>
            </a:r>
          </a:p>
          <a:p>
            <a:pPr marL="0" indent="0">
              <a:buNone/>
            </a:pPr>
            <a:endParaRPr lang="en-US" dirty="0"/>
          </a:p>
          <a:p>
            <a:pPr marL="0" indent="0">
              <a:buNone/>
            </a:pPr>
            <a:r>
              <a:rPr lang="en-US" sz="3800" i="1" dirty="0">
                <a:solidFill>
                  <a:srgbClr val="FF0000"/>
                </a:solidFill>
              </a:rPr>
              <a:t>What kind of test would you design from this documentation? </a:t>
            </a:r>
          </a:p>
        </p:txBody>
      </p:sp>
    </p:spTree>
    <p:extLst>
      <p:ext uri="{BB962C8B-B14F-4D97-AF65-F5344CB8AC3E}">
        <p14:creationId xmlns:p14="http://schemas.microsoft.com/office/powerpoint/2010/main" val="2198576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ltLang="en-US"/>
              <a:t>High-level specification</a:t>
            </a:r>
          </a:p>
        </p:txBody>
      </p:sp>
      <p:sp>
        <p:nvSpPr>
          <p:cNvPr id="174083" name="Rectangle 3"/>
          <p:cNvSpPr>
            <a:spLocks noGrp="1" noChangeArrowheads="1"/>
          </p:cNvSpPr>
          <p:nvPr>
            <p:ph idx="1"/>
          </p:nvPr>
        </p:nvSpPr>
        <p:spPr/>
        <p:txBody>
          <a:bodyPr>
            <a:normAutofit fontScale="92500" lnSpcReduction="10000"/>
          </a:bodyPr>
          <a:lstStyle/>
          <a:p>
            <a:pPr>
              <a:lnSpc>
                <a:spcPct val="90000"/>
              </a:lnSpc>
            </a:pPr>
            <a:r>
              <a:rPr lang="en-US" altLang="en-US" dirty="0"/>
              <a:t>UI</a:t>
            </a:r>
          </a:p>
          <a:p>
            <a:pPr lvl="1">
              <a:lnSpc>
                <a:spcPct val="90000"/>
              </a:lnSpc>
            </a:pPr>
            <a:r>
              <a:rPr lang="en-US" altLang="en-US" dirty="0"/>
              <a:t>e.g. tasks user can perform </a:t>
            </a:r>
          </a:p>
          <a:p>
            <a:pPr lvl="1">
              <a:lnSpc>
                <a:spcPct val="90000"/>
              </a:lnSpc>
            </a:pPr>
            <a:r>
              <a:rPr lang="en-US" altLang="en-US" i="1" dirty="0">
                <a:solidFill>
                  <a:srgbClr val="0000FF"/>
                </a:solidFill>
              </a:rPr>
              <a:t>e.g. click-&gt;play-&gt;pause-&gt;exit</a:t>
            </a:r>
          </a:p>
          <a:p>
            <a:pPr lvl="1">
              <a:lnSpc>
                <a:spcPct val="90000"/>
              </a:lnSpc>
            </a:pPr>
            <a:r>
              <a:rPr lang="en-US" altLang="en-US" i="1" dirty="0">
                <a:solidFill>
                  <a:srgbClr val="0000FF"/>
                </a:solidFill>
              </a:rPr>
              <a:t>e.g. user interactions in the Angry Bird game</a:t>
            </a:r>
            <a:endParaRPr lang="en-US" altLang="en-US" dirty="0"/>
          </a:p>
          <a:p>
            <a:pPr>
              <a:lnSpc>
                <a:spcPct val="90000"/>
              </a:lnSpc>
            </a:pPr>
            <a:r>
              <a:rPr lang="en-US" altLang="en-US" dirty="0"/>
              <a:t>Web server</a:t>
            </a:r>
          </a:p>
          <a:p>
            <a:pPr lvl="1">
              <a:lnSpc>
                <a:spcPct val="90000"/>
              </a:lnSpc>
            </a:pPr>
            <a:r>
              <a:rPr lang="en-US" altLang="en-US" dirty="0"/>
              <a:t>e.g. URLs</a:t>
            </a:r>
          </a:p>
          <a:p>
            <a:pPr lvl="1">
              <a:lnSpc>
                <a:spcPct val="90000"/>
              </a:lnSpc>
            </a:pPr>
            <a:r>
              <a:rPr lang="en-US" altLang="en-US" dirty="0"/>
              <a:t>http://</a:t>
            </a:r>
            <a:r>
              <a:rPr lang="en-US" altLang="en-US" dirty="0" err="1">
                <a:solidFill>
                  <a:srgbClr val="0000FF"/>
                </a:solidFill>
              </a:rPr>
              <a:t>sudiptac.bitbucket.io</a:t>
            </a:r>
            <a:endParaRPr lang="en-US" altLang="en-US" dirty="0">
              <a:solidFill>
                <a:srgbClr val="0000FF"/>
              </a:solidFill>
            </a:endParaRPr>
          </a:p>
          <a:p>
            <a:pPr lvl="1">
              <a:lnSpc>
                <a:spcPct val="90000"/>
              </a:lnSpc>
            </a:pPr>
            <a:r>
              <a:rPr lang="en-US" altLang="en-US" dirty="0">
                <a:solidFill>
                  <a:srgbClr val="0000FF"/>
                </a:solidFill>
              </a:rPr>
              <a:t>Whatever://\\$##^^</a:t>
            </a:r>
            <a:r>
              <a:rPr lang="en-US" altLang="en-US" dirty="0">
                <a:solidFill>
                  <a:srgbClr val="0000FF"/>
                </a:solidFill>
                <a:sym typeface="Wingdings"/>
              </a:rPr>
              <a:t>/\\</a:t>
            </a:r>
            <a:endParaRPr lang="en-US" altLang="en-US" dirty="0"/>
          </a:p>
          <a:p>
            <a:pPr>
              <a:lnSpc>
                <a:spcPct val="90000"/>
              </a:lnSpc>
            </a:pPr>
            <a:r>
              <a:rPr lang="en-US" altLang="en-US" dirty="0"/>
              <a:t>Internet server</a:t>
            </a:r>
          </a:p>
          <a:p>
            <a:pPr lvl="1">
              <a:lnSpc>
                <a:spcPct val="90000"/>
              </a:lnSpc>
            </a:pPr>
            <a:r>
              <a:rPr lang="en-US" altLang="en-US" dirty="0"/>
              <a:t>e.g. Message format</a:t>
            </a:r>
          </a:p>
          <a:p>
            <a:pPr lvl="1">
              <a:lnSpc>
                <a:spcPct val="90000"/>
              </a:lnSpc>
            </a:pPr>
            <a:endParaRPr lang="en-US" altLang="en-US" dirty="0"/>
          </a:p>
        </p:txBody>
      </p:sp>
      <p:sp>
        <p:nvSpPr>
          <p:cNvPr id="3" name="Rectangle 2"/>
          <p:cNvSpPr/>
          <p:nvPr/>
        </p:nvSpPr>
        <p:spPr>
          <a:xfrm>
            <a:off x="1143000" y="5867400"/>
            <a:ext cx="1676400" cy="53340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600200" y="5943600"/>
            <a:ext cx="1065288" cy="369332"/>
          </a:xfrm>
          <a:prstGeom prst="rect">
            <a:avLst/>
          </a:prstGeom>
          <a:noFill/>
        </p:spPr>
        <p:txBody>
          <a:bodyPr wrap="square" rtlCol="0">
            <a:spAutoFit/>
          </a:bodyPr>
          <a:lstStyle/>
          <a:p>
            <a:r>
              <a:rPr lang="en-US" dirty="0"/>
              <a:t>Header</a:t>
            </a:r>
          </a:p>
        </p:txBody>
      </p:sp>
      <p:sp>
        <p:nvSpPr>
          <p:cNvPr id="7" name="Rectangle 6"/>
          <p:cNvSpPr/>
          <p:nvPr/>
        </p:nvSpPr>
        <p:spPr>
          <a:xfrm>
            <a:off x="2819400" y="5867400"/>
            <a:ext cx="1676400" cy="53340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276600" y="5943600"/>
            <a:ext cx="925516" cy="369332"/>
          </a:xfrm>
          <a:prstGeom prst="rect">
            <a:avLst/>
          </a:prstGeom>
          <a:noFill/>
        </p:spPr>
        <p:txBody>
          <a:bodyPr wrap="none" rtlCol="0">
            <a:spAutoFit/>
          </a:bodyPr>
          <a:lstStyle/>
          <a:p>
            <a:r>
              <a:rPr lang="en-US" dirty="0"/>
              <a:t>Payload</a:t>
            </a:r>
          </a:p>
        </p:txBody>
      </p:sp>
      <p:sp>
        <p:nvSpPr>
          <p:cNvPr id="9" name="Rectangle 8"/>
          <p:cNvSpPr/>
          <p:nvPr/>
        </p:nvSpPr>
        <p:spPr>
          <a:xfrm>
            <a:off x="4495800" y="5867400"/>
            <a:ext cx="1676400" cy="53340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00600" y="5943600"/>
            <a:ext cx="1142373" cy="369332"/>
          </a:xfrm>
          <a:prstGeom prst="rect">
            <a:avLst/>
          </a:prstGeom>
          <a:noFill/>
        </p:spPr>
        <p:txBody>
          <a:bodyPr wrap="none" rtlCol="0">
            <a:spAutoFit/>
          </a:bodyPr>
          <a:lstStyle/>
          <a:p>
            <a:r>
              <a:rPr lang="en-US" dirty="0">
                <a:solidFill>
                  <a:srgbClr val="0000FF"/>
                </a:solidFill>
              </a:rPr>
              <a:t>Checksum</a:t>
            </a:r>
          </a:p>
        </p:txBody>
      </p:sp>
    </p:spTree>
    <p:extLst>
      <p:ext uri="{BB962C8B-B14F-4D97-AF65-F5344CB8AC3E}">
        <p14:creationId xmlns:p14="http://schemas.microsoft.com/office/powerpoint/2010/main" val="410747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6</a:t>
            </a:r>
          </a:p>
        </p:txBody>
      </p:sp>
      <p:sp>
        <p:nvSpPr>
          <p:cNvPr id="3" name="Content Placeholder 2"/>
          <p:cNvSpPr>
            <a:spLocks noGrp="1"/>
          </p:cNvSpPr>
          <p:nvPr>
            <p:ph idx="1"/>
          </p:nvPr>
        </p:nvSpPr>
        <p:spPr/>
        <p:txBody>
          <a:bodyPr>
            <a:normAutofit/>
          </a:bodyPr>
          <a:lstStyle/>
          <a:p>
            <a:pPr marL="0" indent="0" algn="just">
              <a:buNone/>
            </a:pPr>
            <a:r>
              <a:rPr lang="en-US" sz="2400" dirty="0"/>
              <a:t>Write down 6 test cases for an email client. Write one test for checking successful delivery and five different tests with the intention to make the delivery fail. </a:t>
            </a:r>
          </a:p>
        </p:txBody>
      </p:sp>
      <p:pic>
        <p:nvPicPr>
          <p:cNvPr id="4" name="Picture 3"/>
          <p:cNvPicPr>
            <a:picLocks noChangeAspect="1"/>
          </p:cNvPicPr>
          <p:nvPr/>
        </p:nvPicPr>
        <p:blipFill>
          <a:blip r:embed="rId3"/>
          <a:stretch>
            <a:fillRect/>
          </a:stretch>
        </p:blipFill>
        <p:spPr>
          <a:xfrm>
            <a:off x="3352800" y="3200400"/>
            <a:ext cx="2590800" cy="2590800"/>
          </a:xfrm>
          <a:prstGeom prst="rect">
            <a:avLst/>
          </a:prstGeom>
        </p:spPr>
      </p:pic>
      <p:sp>
        <p:nvSpPr>
          <p:cNvPr id="5" name="TextBox 4"/>
          <p:cNvSpPr txBox="1"/>
          <p:nvPr/>
        </p:nvSpPr>
        <p:spPr>
          <a:xfrm>
            <a:off x="609600" y="3276600"/>
            <a:ext cx="2259115" cy="646331"/>
          </a:xfrm>
          <a:prstGeom prst="rect">
            <a:avLst/>
          </a:prstGeom>
          <a:noFill/>
        </p:spPr>
        <p:txBody>
          <a:bodyPr wrap="none" rtlCol="0">
            <a:spAutoFit/>
          </a:bodyPr>
          <a:lstStyle/>
          <a:p>
            <a:pPr algn="ctr"/>
            <a:r>
              <a:rPr lang="en-US" dirty="0"/>
              <a:t>Outgoing Server </a:t>
            </a:r>
          </a:p>
          <a:p>
            <a:pPr algn="ctr"/>
            <a:r>
              <a:rPr lang="en-US" dirty="0">
                <a:solidFill>
                  <a:srgbClr val="0000FF"/>
                </a:solidFill>
              </a:rPr>
              <a:t>(e.g. </a:t>
            </a:r>
            <a:r>
              <a:rPr lang="en-US" dirty="0" err="1">
                <a:solidFill>
                  <a:srgbClr val="0000FF"/>
                </a:solidFill>
              </a:rPr>
              <a:t>mail.sutd.edu.sg</a:t>
            </a:r>
            <a:r>
              <a:rPr lang="en-US" dirty="0">
                <a:solidFill>
                  <a:srgbClr val="0000FF"/>
                </a:solidFill>
              </a:rPr>
              <a:t>)</a:t>
            </a:r>
          </a:p>
        </p:txBody>
      </p:sp>
      <p:sp>
        <p:nvSpPr>
          <p:cNvPr id="6" name="TextBox 5"/>
          <p:cNvSpPr txBox="1"/>
          <p:nvPr/>
        </p:nvSpPr>
        <p:spPr>
          <a:xfrm>
            <a:off x="651650" y="4191000"/>
            <a:ext cx="2327417" cy="646331"/>
          </a:xfrm>
          <a:prstGeom prst="rect">
            <a:avLst/>
          </a:prstGeom>
          <a:noFill/>
        </p:spPr>
        <p:txBody>
          <a:bodyPr wrap="none" rtlCol="0">
            <a:spAutoFit/>
          </a:bodyPr>
          <a:lstStyle/>
          <a:p>
            <a:pPr algn="ctr"/>
            <a:r>
              <a:rPr lang="en-US" dirty="0"/>
              <a:t>Mail Server </a:t>
            </a:r>
          </a:p>
          <a:p>
            <a:pPr algn="ctr"/>
            <a:r>
              <a:rPr lang="en-US" dirty="0">
                <a:solidFill>
                  <a:srgbClr val="0000FF"/>
                </a:solidFill>
              </a:rPr>
              <a:t>(e.g. </a:t>
            </a:r>
            <a:r>
              <a:rPr lang="en-US" dirty="0" err="1">
                <a:solidFill>
                  <a:srgbClr val="0000FF"/>
                </a:solidFill>
              </a:rPr>
              <a:t>imap.sutd.edu.sg</a:t>
            </a:r>
            <a:r>
              <a:rPr lang="en-US" dirty="0">
                <a:solidFill>
                  <a:srgbClr val="0000FF"/>
                </a:solidFill>
              </a:rPr>
              <a:t>)</a:t>
            </a:r>
          </a:p>
        </p:txBody>
      </p:sp>
      <p:sp>
        <p:nvSpPr>
          <p:cNvPr id="7" name="TextBox 6"/>
          <p:cNvSpPr txBox="1"/>
          <p:nvPr/>
        </p:nvSpPr>
        <p:spPr>
          <a:xfrm>
            <a:off x="475104" y="5105400"/>
            <a:ext cx="3053615" cy="646331"/>
          </a:xfrm>
          <a:prstGeom prst="rect">
            <a:avLst/>
          </a:prstGeom>
          <a:noFill/>
        </p:spPr>
        <p:txBody>
          <a:bodyPr wrap="none" rtlCol="0">
            <a:spAutoFit/>
          </a:bodyPr>
          <a:lstStyle/>
          <a:p>
            <a:pPr algn="ctr"/>
            <a:r>
              <a:rPr lang="en-US" dirty="0"/>
              <a:t>Email address(</a:t>
            </a:r>
            <a:r>
              <a:rPr lang="en-US" dirty="0" err="1"/>
              <a:t>es</a:t>
            </a:r>
            <a:r>
              <a:rPr lang="en-US" dirty="0"/>
              <a:t>)</a:t>
            </a:r>
          </a:p>
          <a:p>
            <a:pPr algn="ctr"/>
            <a:r>
              <a:rPr lang="en-US" dirty="0">
                <a:solidFill>
                  <a:srgbClr val="0000FF"/>
                </a:solidFill>
              </a:rPr>
              <a:t>(e.g. </a:t>
            </a:r>
            <a:r>
              <a:rPr lang="en-US" dirty="0" err="1">
                <a:solidFill>
                  <a:srgbClr val="0000FF"/>
                </a:solidFill>
              </a:rPr>
              <a:t>me@mymail.sutd.edu.sg</a:t>
            </a:r>
            <a:r>
              <a:rPr lang="en-US" dirty="0">
                <a:solidFill>
                  <a:srgbClr val="0000FF"/>
                </a:solidFill>
              </a:rPr>
              <a:t>)</a:t>
            </a:r>
          </a:p>
        </p:txBody>
      </p:sp>
      <p:sp>
        <p:nvSpPr>
          <p:cNvPr id="8" name="TextBox 7"/>
          <p:cNvSpPr txBox="1"/>
          <p:nvPr/>
        </p:nvSpPr>
        <p:spPr>
          <a:xfrm>
            <a:off x="1721566" y="6096000"/>
            <a:ext cx="2469434" cy="646331"/>
          </a:xfrm>
          <a:prstGeom prst="rect">
            <a:avLst/>
          </a:prstGeom>
          <a:noFill/>
        </p:spPr>
        <p:txBody>
          <a:bodyPr wrap="none" rtlCol="0">
            <a:spAutoFit/>
          </a:bodyPr>
          <a:lstStyle/>
          <a:p>
            <a:pPr algn="ctr"/>
            <a:r>
              <a:rPr lang="en-US" dirty="0"/>
              <a:t>Subject (max. size 1 MB)</a:t>
            </a:r>
          </a:p>
          <a:p>
            <a:pPr algn="ctr"/>
            <a:r>
              <a:rPr lang="en-US" dirty="0">
                <a:solidFill>
                  <a:srgbClr val="0000FF"/>
                </a:solidFill>
              </a:rPr>
              <a:t>(e.g. “Hello World”)</a:t>
            </a:r>
          </a:p>
        </p:txBody>
      </p:sp>
      <p:cxnSp>
        <p:nvCxnSpPr>
          <p:cNvPr id="10" name="Straight Arrow Connector 9"/>
          <p:cNvCxnSpPr>
            <a:stCxn id="5" idx="3"/>
          </p:cNvCxnSpPr>
          <p:nvPr/>
        </p:nvCxnSpPr>
        <p:spPr>
          <a:xfrm>
            <a:off x="2868715" y="3599766"/>
            <a:ext cx="636485" cy="5150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4" idx="1"/>
          </p:cNvCxnSpPr>
          <p:nvPr/>
        </p:nvCxnSpPr>
        <p:spPr>
          <a:xfrm>
            <a:off x="2819400" y="44958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505200" y="5257800"/>
            <a:ext cx="304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4" idx="2"/>
          </p:cNvCxnSpPr>
          <p:nvPr/>
        </p:nvCxnSpPr>
        <p:spPr>
          <a:xfrm flipV="1">
            <a:off x="4114800" y="5791200"/>
            <a:ext cx="533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791200" y="4572000"/>
            <a:ext cx="1371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162800" y="4267200"/>
            <a:ext cx="1330600" cy="646331"/>
          </a:xfrm>
          <a:prstGeom prst="rect">
            <a:avLst/>
          </a:prstGeom>
          <a:noFill/>
        </p:spPr>
        <p:txBody>
          <a:bodyPr wrap="none" rtlCol="0">
            <a:spAutoFit/>
          </a:bodyPr>
          <a:lstStyle/>
          <a:p>
            <a:pPr algn="ctr"/>
            <a:r>
              <a:rPr lang="en-US" dirty="0">
                <a:solidFill>
                  <a:srgbClr val="FF0000"/>
                </a:solidFill>
              </a:rPr>
              <a:t>Delivery</a:t>
            </a:r>
          </a:p>
          <a:p>
            <a:pPr algn="ctr"/>
            <a:r>
              <a:rPr lang="en-US" dirty="0">
                <a:solidFill>
                  <a:srgbClr val="FF0000"/>
                </a:solidFill>
              </a:rPr>
              <a:t>(pass or fail)</a:t>
            </a:r>
          </a:p>
        </p:txBody>
      </p:sp>
    </p:spTree>
    <p:extLst>
      <p:ext uri="{BB962C8B-B14F-4D97-AF65-F5344CB8AC3E}">
        <p14:creationId xmlns:p14="http://schemas.microsoft.com/office/powerpoint/2010/main" val="2437134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76200"/>
            <a:ext cx="8229600" cy="1143000"/>
          </a:xfrm>
        </p:spPr>
        <p:txBody>
          <a:bodyPr>
            <a:normAutofit fontScale="90000"/>
          </a:bodyPr>
          <a:lstStyle/>
          <a:p>
            <a:r>
              <a:rPr lang="en-US" altLang="en-US" dirty="0"/>
              <a:t>Important Consideration for Black Box Test Planning</a:t>
            </a:r>
          </a:p>
        </p:txBody>
      </p:sp>
      <p:sp>
        <p:nvSpPr>
          <p:cNvPr id="4099" name="Rectangle 3"/>
          <p:cNvSpPr>
            <a:spLocks noGrp="1" noChangeArrowheads="1"/>
          </p:cNvSpPr>
          <p:nvPr>
            <p:ph type="body" idx="1"/>
          </p:nvPr>
        </p:nvSpPr>
        <p:spPr>
          <a:xfrm>
            <a:off x="439882" y="1368425"/>
            <a:ext cx="8077200" cy="5181600"/>
          </a:xfrm>
        </p:spPr>
        <p:txBody>
          <a:bodyPr>
            <a:normAutofit/>
          </a:bodyPr>
          <a:lstStyle/>
          <a:p>
            <a:r>
              <a:rPr lang="en-US" altLang="en-US" dirty="0"/>
              <a:t>Look at </a:t>
            </a:r>
            <a:r>
              <a:rPr lang="en-US" altLang="en-US" dirty="0">
                <a:solidFill>
                  <a:srgbClr val="C00000"/>
                </a:solidFill>
              </a:rPr>
              <a:t>requirements/problem</a:t>
            </a:r>
            <a:r>
              <a:rPr lang="en-US" altLang="en-US" dirty="0"/>
              <a:t> statement to generate.</a:t>
            </a:r>
          </a:p>
          <a:p>
            <a:r>
              <a:rPr lang="en-US" altLang="en-US" dirty="0"/>
              <a:t>Test cases need to be </a:t>
            </a:r>
            <a:r>
              <a:rPr lang="en-US" altLang="en-US" dirty="0">
                <a:solidFill>
                  <a:srgbClr val="C00000"/>
                </a:solidFill>
              </a:rPr>
              <a:t>traceable</a:t>
            </a:r>
            <a:r>
              <a:rPr lang="en-US" altLang="en-US" dirty="0"/>
              <a:t> to a requirement.</a:t>
            </a:r>
          </a:p>
          <a:p>
            <a:r>
              <a:rPr lang="en-US" altLang="en-US" dirty="0">
                <a:solidFill>
                  <a:srgbClr val="C00000"/>
                </a:solidFill>
              </a:rPr>
              <a:t>Repeatable</a:t>
            </a:r>
            <a:r>
              <a:rPr lang="en-US" altLang="en-US" dirty="0"/>
              <a:t> test case so anyone on the team can run the exact test case and get the exact same result/sequence of events.</a:t>
            </a:r>
          </a:p>
        </p:txBody>
      </p:sp>
      <p:sp>
        <p:nvSpPr>
          <p:cNvPr id="4100" name="TextBox 3"/>
          <p:cNvSpPr txBox="1">
            <a:spLocks noChangeArrowheads="1"/>
          </p:cNvSpPr>
          <p:nvPr/>
        </p:nvSpPr>
        <p:spPr bwMode="auto">
          <a:xfrm>
            <a:off x="228600" y="6550025"/>
            <a:ext cx="1371600"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900" b="0" dirty="0"/>
              <a:t>©L. Williams</a:t>
            </a:r>
          </a:p>
        </p:txBody>
      </p:sp>
    </p:spTree>
    <p:extLst>
      <p:ext uri="{BB962C8B-B14F-4D97-AF65-F5344CB8AC3E}">
        <p14:creationId xmlns:p14="http://schemas.microsoft.com/office/powerpoint/2010/main" val="4124728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76200"/>
            <a:ext cx="8229600" cy="1143000"/>
          </a:xfrm>
        </p:spPr>
        <p:txBody>
          <a:bodyPr>
            <a:normAutofit fontScale="90000"/>
          </a:bodyPr>
          <a:lstStyle/>
          <a:p>
            <a:r>
              <a:rPr lang="en-US" altLang="en-US"/>
              <a:t>Important Consideration for Black Box Test Planning (cont.)</a:t>
            </a:r>
          </a:p>
        </p:txBody>
      </p:sp>
      <p:sp>
        <p:nvSpPr>
          <p:cNvPr id="5123" name="Rectangle 3"/>
          <p:cNvSpPr>
            <a:spLocks noGrp="1" noChangeArrowheads="1"/>
          </p:cNvSpPr>
          <p:nvPr>
            <p:ph type="body" idx="1"/>
          </p:nvPr>
        </p:nvSpPr>
        <p:spPr>
          <a:xfrm>
            <a:off x="457200" y="1371600"/>
            <a:ext cx="8077200" cy="5181600"/>
          </a:xfrm>
        </p:spPr>
        <p:txBody>
          <a:bodyPr>
            <a:normAutofit/>
          </a:bodyPr>
          <a:lstStyle/>
          <a:p>
            <a:r>
              <a:rPr lang="en-US" altLang="en-US" dirty="0"/>
              <a:t>Run the </a:t>
            </a:r>
            <a:r>
              <a:rPr lang="en-US" altLang="en-US" dirty="0">
                <a:solidFill>
                  <a:srgbClr val="C00000"/>
                </a:solidFill>
              </a:rPr>
              <a:t>simplest</a:t>
            </a:r>
            <a:r>
              <a:rPr lang="en-US" altLang="en-US" dirty="0"/>
              <a:t> test case first – or you won’t know if the test case failed because basic functionality doesn’t work or if the hard stuff doesn’t work.</a:t>
            </a:r>
          </a:p>
          <a:p>
            <a:pPr lvl="1"/>
            <a:r>
              <a:rPr lang="en-US" altLang="en-US" i="1" dirty="0">
                <a:solidFill>
                  <a:srgbClr val="0000FF"/>
                </a:solidFill>
              </a:rPr>
              <a:t>Check whether the email client can send (receive) emails to (from) valid email addresses</a:t>
            </a:r>
            <a:r>
              <a:rPr lang="en-US" altLang="en-US" dirty="0"/>
              <a:t> </a:t>
            </a:r>
          </a:p>
          <a:p>
            <a:endParaRPr lang="en-US" altLang="en-US" dirty="0"/>
          </a:p>
          <a:p>
            <a:endParaRPr lang="en-US" altLang="en-US" dirty="0"/>
          </a:p>
          <a:p>
            <a:endParaRPr lang="en-US" altLang="en-US" dirty="0"/>
          </a:p>
        </p:txBody>
      </p:sp>
      <p:sp>
        <p:nvSpPr>
          <p:cNvPr id="5124" name="TextBox 3"/>
          <p:cNvSpPr txBox="1">
            <a:spLocks noChangeArrowheads="1"/>
          </p:cNvSpPr>
          <p:nvPr/>
        </p:nvSpPr>
        <p:spPr bwMode="auto">
          <a:xfrm>
            <a:off x="228600" y="6550025"/>
            <a:ext cx="13716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1000" b="0" dirty="0"/>
              <a:t>©L. Williams</a:t>
            </a:r>
          </a:p>
        </p:txBody>
      </p:sp>
    </p:spTree>
    <p:extLst>
      <p:ext uri="{BB962C8B-B14F-4D97-AF65-F5344CB8AC3E}">
        <p14:creationId xmlns:p14="http://schemas.microsoft.com/office/powerpoint/2010/main" val="1863120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76200"/>
            <a:ext cx="8229600" cy="1143000"/>
          </a:xfrm>
        </p:spPr>
        <p:txBody>
          <a:bodyPr>
            <a:normAutofit fontScale="90000"/>
          </a:bodyPr>
          <a:lstStyle/>
          <a:p>
            <a:r>
              <a:rPr lang="en-US" altLang="en-US"/>
              <a:t>Important Consideration for Black Box Test Planning (cont.)</a:t>
            </a:r>
          </a:p>
        </p:txBody>
      </p:sp>
      <p:sp>
        <p:nvSpPr>
          <p:cNvPr id="5123" name="Rectangle 3"/>
          <p:cNvSpPr>
            <a:spLocks noGrp="1" noChangeArrowheads="1"/>
          </p:cNvSpPr>
          <p:nvPr>
            <p:ph type="body" idx="1"/>
          </p:nvPr>
        </p:nvSpPr>
        <p:spPr>
          <a:xfrm>
            <a:off x="457200" y="1371600"/>
            <a:ext cx="8077200" cy="5181600"/>
          </a:xfrm>
        </p:spPr>
        <p:txBody>
          <a:bodyPr>
            <a:normAutofit/>
          </a:bodyPr>
          <a:lstStyle/>
          <a:p>
            <a:pPr algn="just"/>
            <a:r>
              <a:rPr lang="en-US" altLang="en-US" dirty="0"/>
              <a:t>Plan the </a:t>
            </a:r>
            <a:r>
              <a:rPr lang="en-US" altLang="en-US" dirty="0">
                <a:solidFill>
                  <a:srgbClr val="C00000"/>
                </a:solidFill>
              </a:rPr>
              <a:t>simplest</a:t>
            </a:r>
            <a:r>
              <a:rPr lang="en-US" altLang="en-US" dirty="0"/>
              <a:t> test to test the failure that you are looking for. If the test case fails, you don’t want to have to work *too* hard to re-run the test when the code is (supposedly) fixed.</a:t>
            </a:r>
          </a:p>
          <a:p>
            <a:pPr lvl="1"/>
            <a:r>
              <a:rPr lang="en-US" altLang="en-US" dirty="0">
                <a:solidFill>
                  <a:srgbClr val="0000FF"/>
                </a:solidFill>
                <a:hlinkClick r:id="rId3"/>
              </a:rPr>
              <a:t>http://sudiptac.bitbucket.io</a:t>
            </a:r>
            <a:r>
              <a:rPr lang="en-US" altLang="en-US" dirty="0">
                <a:solidFill>
                  <a:srgbClr val="0000FF"/>
                </a:solidFill>
              </a:rPr>
              <a:t> </a:t>
            </a:r>
          </a:p>
          <a:p>
            <a:pPr lvl="1"/>
            <a:r>
              <a:rPr lang="en-US" altLang="en-US" dirty="0">
                <a:solidFill>
                  <a:srgbClr val="0000FF"/>
                </a:solidFill>
              </a:rPr>
              <a:t>Whatever://</a:t>
            </a:r>
            <a:r>
              <a:rPr lang="en-US" altLang="en-US" dirty="0" err="1">
                <a:solidFill>
                  <a:srgbClr val="0000FF"/>
                </a:solidFill>
              </a:rPr>
              <a:t>sudiptac.bitbucket.io</a:t>
            </a:r>
            <a:endParaRPr lang="en-US" altLang="en-US" dirty="0">
              <a:solidFill>
                <a:srgbClr val="0000FF"/>
              </a:solidFill>
            </a:endParaRPr>
          </a:p>
          <a:p>
            <a:pPr lvl="1"/>
            <a:r>
              <a:rPr lang="en-US" altLang="en-US" dirty="0">
                <a:solidFill>
                  <a:srgbClr val="FF0000"/>
                </a:solidFill>
              </a:rPr>
              <a:t>^^^O://\\$##*&amp;*&amp;^$%^^</a:t>
            </a:r>
            <a:r>
              <a:rPr lang="en-US" altLang="en-US" dirty="0">
                <a:solidFill>
                  <a:srgbClr val="FF0000"/>
                </a:solidFill>
                <a:sym typeface="Wingdings"/>
              </a:rPr>
              <a:t>/\\</a:t>
            </a:r>
            <a:endParaRPr lang="en-US" altLang="en-US" dirty="0">
              <a:solidFill>
                <a:srgbClr val="FF0000"/>
              </a:solidFill>
            </a:endParaRPr>
          </a:p>
          <a:p>
            <a:pPr lvl="1"/>
            <a:endParaRPr lang="en-US" altLang="en-US" dirty="0"/>
          </a:p>
          <a:p>
            <a:pPr lvl="1"/>
            <a:endParaRPr lang="en-US" altLang="en-US" dirty="0"/>
          </a:p>
          <a:p>
            <a:endParaRPr lang="en-US" altLang="en-US" dirty="0"/>
          </a:p>
          <a:p>
            <a:endParaRPr lang="en-US" altLang="en-US" dirty="0"/>
          </a:p>
        </p:txBody>
      </p:sp>
      <p:sp>
        <p:nvSpPr>
          <p:cNvPr id="5124" name="TextBox 3"/>
          <p:cNvSpPr txBox="1">
            <a:spLocks noChangeArrowheads="1"/>
          </p:cNvSpPr>
          <p:nvPr/>
        </p:nvSpPr>
        <p:spPr bwMode="auto">
          <a:xfrm>
            <a:off x="228600" y="6550025"/>
            <a:ext cx="13716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1000" b="0" dirty="0"/>
              <a:t>©L. Williams</a:t>
            </a:r>
          </a:p>
        </p:txBody>
      </p:sp>
    </p:spTree>
    <p:extLst>
      <p:ext uri="{BB962C8B-B14F-4D97-AF65-F5344CB8AC3E}">
        <p14:creationId xmlns:p14="http://schemas.microsoft.com/office/powerpoint/2010/main" val="1316880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12618" y="0"/>
            <a:ext cx="8229600" cy="1143000"/>
          </a:xfrm>
        </p:spPr>
        <p:txBody>
          <a:bodyPr>
            <a:normAutofit/>
          </a:bodyPr>
          <a:lstStyle/>
          <a:p>
            <a:r>
              <a:rPr lang="en-US" altLang="en-US" dirty="0"/>
              <a:t>Equivalence Class Partitioning</a:t>
            </a:r>
          </a:p>
        </p:txBody>
      </p:sp>
      <p:sp>
        <p:nvSpPr>
          <p:cNvPr id="6147" name="Rectangle 3"/>
          <p:cNvSpPr>
            <a:spLocks noGrp="1" noChangeArrowheads="1"/>
          </p:cNvSpPr>
          <p:nvPr>
            <p:ph type="body" idx="1"/>
          </p:nvPr>
        </p:nvSpPr>
        <p:spPr>
          <a:xfrm>
            <a:off x="533400" y="1321810"/>
            <a:ext cx="8077200" cy="3276600"/>
          </a:xfrm>
        </p:spPr>
        <p:txBody>
          <a:bodyPr>
            <a:normAutofit/>
          </a:bodyPr>
          <a:lstStyle/>
          <a:p>
            <a:r>
              <a:rPr lang="en-US" altLang="en-US" dirty="0"/>
              <a:t>Divide your input conditions into groups (classes).</a:t>
            </a:r>
          </a:p>
          <a:p>
            <a:pPr lvl="1"/>
            <a:r>
              <a:rPr lang="en-US" altLang="en-US" sz="2000" dirty="0"/>
              <a:t>Input in the same class should behave similarly in the program.</a:t>
            </a:r>
          </a:p>
        </p:txBody>
      </p:sp>
      <p:pic>
        <p:nvPicPr>
          <p:cNvPr id="6" name="Picture 5"/>
          <p:cNvPicPr>
            <a:picLocks noChangeAspect="1"/>
          </p:cNvPicPr>
          <p:nvPr/>
        </p:nvPicPr>
        <p:blipFill>
          <a:blip r:embed="rId3"/>
          <a:stretch>
            <a:fillRect/>
          </a:stretch>
        </p:blipFill>
        <p:spPr>
          <a:xfrm>
            <a:off x="3352800" y="3200400"/>
            <a:ext cx="2590800" cy="2590800"/>
          </a:xfrm>
          <a:prstGeom prst="rect">
            <a:avLst/>
          </a:prstGeom>
        </p:spPr>
      </p:pic>
      <p:sp>
        <p:nvSpPr>
          <p:cNvPr id="9" name="TextBox 8"/>
          <p:cNvSpPr txBox="1"/>
          <p:nvPr/>
        </p:nvSpPr>
        <p:spPr>
          <a:xfrm>
            <a:off x="-4309" y="3657600"/>
            <a:ext cx="3357109" cy="1938992"/>
          </a:xfrm>
          <a:prstGeom prst="rect">
            <a:avLst/>
          </a:prstGeom>
          <a:noFill/>
        </p:spPr>
        <p:txBody>
          <a:bodyPr wrap="none" rtlCol="0">
            <a:spAutoFit/>
          </a:bodyPr>
          <a:lstStyle/>
          <a:p>
            <a:pPr algn="ctr"/>
            <a:r>
              <a:rPr lang="en-US" sz="2400" dirty="0"/>
              <a:t>Email address(</a:t>
            </a:r>
            <a:r>
              <a:rPr lang="en-US" sz="2400" dirty="0" err="1"/>
              <a:t>es</a:t>
            </a:r>
            <a:r>
              <a:rPr lang="en-US" sz="2400" dirty="0"/>
              <a:t>)</a:t>
            </a:r>
          </a:p>
          <a:p>
            <a:pPr algn="ctr"/>
            <a:r>
              <a:rPr lang="en-US" sz="2400" dirty="0"/>
              <a:t>(</a:t>
            </a:r>
            <a:r>
              <a:rPr lang="en-US" sz="2400" dirty="0">
                <a:solidFill>
                  <a:srgbClr val="0000FF"/>
                </a:solidFill>
              </a:rPr>
              <a:t>valid</a:t>
            </a:r>
            <a:r>
              <a:rPr lang="en-US" sz="2400" dirty="0"/>
              <a:t> and </a:t>
            </a:r>
            <a:r>
              <a:rPr lang="en-US" sz="2400" dirty="0">
                <a:solidFill>
                  <a:srgbClr val="FF0000"/>
                </a:solidFill>
              </a:rPr>
              <a:t>invalid</a:t>
            </a:r>
            <a:r>
              <a:rPr lang="en-US" sz="2400" dirty="0"/>
              <a:t>)</a:t>
            </a:r>
          </a:p>
          <a:p>
            <a:pPr algn="ctr"/>
            <a:endParaRPr lang="en-US" sz="2400" dirty="0"/>
          </a:p>
          <a:p>
            <a:pPr algn="ctr"/>
            <a:r>
              <a:rPr lang="en-US" sz="2400" dirty="0"/>
              <a:t>e.g. </a:t>
            </a:r>
            <a:r>
              <a:rPr lang="en-US" sz="2400" dirty="0">
                <a:hlinkClick r:id="rId4"/>
              </a:rPr>
              <a:t>su@sutd.edu.sg</a:t>
            </a:r>
            <a:endParaRPr lang="en-US" sz="2400" dirty="0"/>
          </a:p>
          <a:p>
            <a:pPr algn="ctr"/>
            <a:r>
              <a:rPr lang="en-US" sz="2400" dirty="0"/>
              <a:t>e.g. </a:t>
            </a:r>
            <a:r>
              <a:rPr lang="en-US" sz="2400" dirty="0" err="1">
                <a:solidFill>
                  <a:srgbClr val="0000FF"/>
                </a:solidFill>
              </a:rPr>
              <a:t>this_is_not</a:t>
            </a:r>
            <a:r>
              <a:rPr lang="en-US" sz="2400" dirty="0">
                <a:solidFill>
                  <a:srgbClr val="0000FF"/>
                </a:solidFill>
              </a:rPr>
              <a:t>/</a:t>
            </a:r>
            <a:r>
              <a:rPr lang="en-US" sz="2400" dirty="0" err="1">
                <a:solidFill>
                  <a:srgbClr val="0000FF"/>
                </a:solidFill>
              </a:rPr>
              <a:t>an_email</a:t>
            </a:r>
            <a:endParaRPr lang="en-US" sz="2400" dirty="0">
              <a:solidFill>
                <a:srgbClr val="0000FF"/>
              </a:solidFill>
            </a:endParaRPr>
          </a:p>
        </p:txBody>
      </p:sp>
      <p:cxnSp>
        <p:nvCxnSpPr>
          <p:cNvPr id="15" name="Straight Arrow Connector 14"/>
          <p:cNvCxnSpPr/>
          <p:nvPr/>
        </p:nvCxnSpPr>
        <p:spPr>
          <a:xfrm>
            <a:off x="5791200" y="4495800"/>
            <a:ext cx="1371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315200" y="4114800"/>
            <a:ext cx="1330600" cy="646331"/>
          </a:xfrm>
          <a:prstGeom prst="rect">
            <a:avLst/>
          </a:prstGeom>
          <a:noFill/>
        </p:spPr>
        <p:txBody>
          <a:bodyPr wrap="none" rtlCol="0">
            <a:spAutoFit/>
          </a:bodyPr>
          <a:lstStyle/>
          <a:p>
            <a:pPr algn="ctr"/>
            <a:r>
              <a:rPr lang="en-US" dirty="0">
                <a:solidFill>
                  <a:srgbClr val="FF0000"/>
                </a:solidFill>
              </a:rPr>
              <a:t>Delivery</a:t>
            </a:r>
          </a:p>
          <a:p>
            <a:pPr algn="ctr"/>
            <a:r>
              <a:rPr lang="en-US" dirty="0">
                <a:solidFill>
                  <a:srgbClr val="FF0000"/>
                </a:solidFill>
              </a:rPr>
              <a:t>(pass or fail)</a:t>
            </a:r>
          </a:p>
        </p:txBody>
      </p:sp>
      <p:cxnSp>
        <p:nvCxnSpPr>
          <p:cNvPr id="21" name="Straight Arrow Connector 20"/>
          <p:cNvCxnSpPr/>
          <p:nvPr/>
        </p:nvCxnSpPr>
        <p:spPr>
          <a:xfrm>
            <a:off x="2819400" y="4648200"/>
            <a:ext cx="685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3164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en-US"/>
              <a:t>Equivalence partitioning</a:t>
            </a:r>
          </a:p>
        </p:txBody>
      </p:sp>
      <p:sp>
        <p:nvSpPr>
          <p:cNvPr id="3" name="Rectangle 2"/>
          <p:cNvSpPr/>
          <p:nvPr/>
        </p:nvSpPr>
        <p:spPr>
          <a:xfrm>
            <a:off x="3124200" y="1905000"/>
            <a:ext cx="2438400" cy="1905000"/>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657600" y="2438400"/>
            <a:ext cx="1370087" cy="584776"/>
          </a:xfrm>
          <a:prstGeom prst="rect">
            <a:avLst/>
          </a:prstGeom>
          <a:noFill/>
        </p:spPr>
        <p:txBody>
          <a:bodyPr wrap="none" rtlCol="0">
            <a:spAutoFit/>
          </a:bodyPr>
          <a:lstStyle/>
          <a:p>
            <a:r>
              <a:rPr lang="en-US" sz="3200" dirty="0">
                <a:solidFill>
                  <a:srgbClr val="FF0000"/>
                </a:solidFill>
              </a:rPr>
              <a:t>Sorting</a:t>
            </a:r>
          </a:p>
        </p:txBody>
      </p:sp>
      <p:cxnSp>
        <p:nvCxnSpPr>
          <p:cNvPr id="6" name="Straight Arrow Connector 5"/>
          <p:cNvCxnSpPr>
            <a:endCxn id="3" idx="1"/>
          </p:cNvCxnSpPr>
          <p:nvPr/>
        </p:nvCxnSpPr>
        <p:spPr>
          <a:xfrm flipV="1">
            <a:off x="990600" y="2857500"/>
            <a:ext cx="21336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562600" y="2895600"/>
            <a:ext cx="2133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81000" y="2895600"/>
            <a:ext cx="2071000" cy="2062103"/>
          </a:xfrm>
          <a:prstGeom prst="rect">
            <a:avLst/>
          </a:prstGeom>
          <a:noFill/>
        </p:spPr>
        <p:txBody>
          <a:bodyPr wrap="none" rtlCol="0">
            <a:spAutoFit/>
          </a:bodyPr>
          <a:lstStyle/>
          <a:p>
            <a:r>
              <a:rPr lang="en-US" sz="3200" dirty="0">
                <a:solidFill>
                  <a:srgbClr val="FF0000"/>
                </a:solidFill>
              </a:rPr>
              <a:t>Input Array</a:t>
            </a:r>
          </a:p>
          <a:p>
            <a:endParaRPr lang="en-US" sz="3200" dirty="0">
              <a:solidFill>
                <a:srgbClr val="FF0000"/>
              </a:solidFill>
            </a:endParaRPr>
          </a:p>
          <a:p>
            <a:endParaRPr lang="en-US" sz="3200" dirty="0">
              <a:solidFill>
                <a:srgbClr val="FF0000"/>
              </a:solidFill>
            </a:endParaRPr>
          </a:p>
          <a:p>
            <a:endParaRPr lang="en-US" sz="3200" dirty="0">
              <a:solidFill>
                <a:srgbClr val="FF0000"/>
              </a:solidFill>
            </a:endParaRPr>
          </a:p>
        </p:txBody>
      </p:sp>
      <p:sp>
        <p:nvSpPr>
          <p:cNvPr id="15" name="TextBox 14"/>
          <p:cNvSpPr txBox="1"/>
          <p:nvPr/>
        </p:nvSpPr>
        <p:spPr>
          <a:xfrm>
            <a:off x="6248400" y="2971800"/>
            <a:ext cx="2376772" cy="584776"/>
          </a:xfrm>
          <a:prstGeom prst="rect">
            <a:avLst/>
          </a:prstGeom>
          <a:noFill/>
        </p:spPr>
        <p:txBody>
          <a:bodyPr wrap="none" rtlCol="0">
            <a:spAutoFit/>
          </a:bodyPr>
          <a:lstStyle/>
          <a:p>
            <a:r>
              <a:rPr lang="en-US" sz="3200" dirty="0">
                <a:solidFill>
                  <a:srgbClr val="FF0000"/>
                </a:solidFill>
              </a:rPr>
              <a:t>Output Array</a:t>
            </a:r>
          </a:p>
        </p:txBody>
      </p:sp>
      <p:sp>
        <p:nvSpPr>
          <p:cNvPr id="13" name="TextBox 12"/>
          <p:cNvSpPr txBox="1"/>
          <p:nvPr/>
        </p:nvSpPr>
        <p:spPr>
          <a:xfrm>
            <a:off x="762000" y="4343400"/>
            <a:ext cx="5147563" cy="1569660"/>
          </a:xfrm>
          <a:prstGeom prst="rect">
            <a:avLst/>
          </a:prstGeom>
          <a:noFill/>
        </p:spPr>
        <p:txBody>
          <a:bodyPr wrap="none" rtlCol="0">
            <a:spAutoFit/>
          </a:bodyPr>
          <a:lstStyle/>
          <a:p>
            <a:r>
              <a:rPr lang="en-US" sz="2400" dirty="0"/>
              <a:t>Sorted </a:t>
            </a:r>
            <a:r>
              <a:rPr lang="en-US" sz="2400" dirty="0">
                <a:solidFill>
                  <a:srgbClr val="000000"/>
                </a:solidFill>
              </a:rPr>
              <a:t>array: </a:t>
            </a:r>
            <a:r>
              <a:rPr lang="en-US" sz="2400" dirty="0">
                <a:solidFill>
                  <a:srgbClr val="0000FF"/>
                </a:solidFill>
              </a:rPr>
              <a:t>{0,5,7,89, 111}</a:t>
            </a:r>
          </a:p>
          <a:p>
            <a:r>
              <a:rPr lang="en-US" sz="2400" dirty="0">
                <a:solidFill>
                  <a:srgbClr val="000000"/>
                </a:solidFill>
              </a:rPr>
              <a:t>Reversed array</a:t>
            </a:r>
            <a:r>
              <a:rPr lang="en-US" sz="2400" dirty="0">
                <a:solidFill>
                  <a:srgbClr val="0000FF"/>
                </a:solidFill>
              </a:rPr>
              <a:t>: {113, 907, 12, 1}</a:t>
            </a:r>
          </a:p>
          <a:p>
            <a:r>
              <a:rPr lang="en-US" sz="2400" dirty="0">
                <a:solidFill>
                  <a:srgbClr val="000000"/>
                </a:solidFill>
              </a:rPr>
              <a:t>With negatives: </a:t>
            </a:r>
            <a:r>
              <a:rPr lang="en-US" sz="2400" dirty="0">
                <a:solidFill>
                  <a:srgbClr val="0000FF"/>
                </a:solidFill>
              </a:rPr>
              <a:t>{-1, -5, -6, -1111}</a:t>
            </a:r>
          </a:p>
          <a:p>
            <a:r>
              <a:rPr lang="en-US" sz="2400" dirty="0">
                <a:solidFill>
                  <a:srgbClr val="000000"/>
                </a:solidFill>
              </a:rPr>
              <a:t>With duplicates: </a:t>
            </a:r>
            <a:r>
              <a:rPr lang="en-US" sz="2400" dirty="0">
                <a:solidFill>
                  <a:srgbClr val="0000FF"/>
                </a:solidFill>
              </a:rPr>
              <a:t>{4,6,6,6,6, 121212, 34}</a:t>
            </a:r>
          </a:p>
        </p:txBody>
      </p:sp>
    </p:spTree>
    <p:extLst>
      <p:ext uri="{BB962C8B-B14F-4D97-AF65-F5344CB8AC3E}">
        <p14:creationId xmlns:p14="http://schemas.microsoft.com/office/powerpoint/2010/main" val="198392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en-US"/>
              <a:t>Equivalence partitioning</a:t>
            </a:r>
          </a:p>
        </p:txBody>
      </p:sp>
      <p:sp>
        <p:nvSpPr>
          <p:cNvPr id="3" name="Rectangle 2"/>
          <p:cNvSpPr/>
          <p:nvPr/>
        </p:nvSpPr>
        <p:spPr>
          <a:xfrm>
            <a:off x="3124200" y="1905000"/>
            <a:ext cx="2438400" cy="1905000"/>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459511" y="2362200"/>
            <a:ext cx="1798289" cy="1077218"/>
          </a:xfrm>
          <a:prstGeom prst="rect">
            <a:avLst/>
          </a:prstGeom>
          <a:noFill/>
        </p:spPr>
        <p:txBody>
          <a:bodyPr wrap="none" rtlCol="0">
            <a:spAutoFit/>
          </a:bodyPr>
          <a:lstStyle/>
          <a:p>
            <a:pPr algn="ctr"/>
            <a:r>
              <a:rPr lang="en-US" sz="3200" dirty="0">
                <a:solidFill>
                  <a:srgbClr val="FF0000"/>
                </a:solidFill>
              </a:rPr>
              <a:t>Reverse a </a:t>
            </a:r>
          </a:p>
          <a:p>
            <a:pPr algn="ctr"/>
            <a:r>
              <a:rPr lang="en-US" sz="3200" dirty="0">
                <a:solidFill>
                  <a:srgbClr val="FF0000"/>
                </a:solidFill>
              </a:rPr>
              <a:t>list</a:t>
            </a:r>
          </a:p>
        </p:txBody>
      </p:sp>
      <p:cxnSp>
        <p:nvCxnSpPr>
          <p:cNvPr id="6" name="Straight Arrow Connector 5"/>
          <p:cNvCxnSpPr>
            <a:endCxn id="3" idx="1"/>
          </p:cNvCxnSpPr>
          <p:nvPr/>
        </p:nvCxnSpPr>
        <p:spPr>
          <a:xfrm flipV="1">
            <a:off x="990600" y="2857500"/>
            <a:ext cx="21336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562600" y="2895600"/>
            <a:ext cx="2133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81000" y="2895600"/>
            <a:ext cx="1651414" cy="2062103"/>
          </a:xfrm>
          <a:prstGeom prst="rect">
            <a:avLst/>
          </a:prstGeom>
          <a:noFill/>
        </p:spPr>
        <p:txBody>
          <a:bodyPr wrap="none" rtlCol="0">
            <a:spAutoFit/>
          </a:bodyPr>
          <a:lstStyle/>
          <a:p>
            <a:r>
              <a:rPr lang="en-US" sz="3200" dirty="0">
                <a:solidFill>
                  <a:srgbClr val="FF0000"/>
                </a:solidFill>
              </a:rPr>
              <a:t>Input list</a:t>
            </a:r>
          </a:p>
          <a:p>
            <a:endParaRPr lang="en-US" sz="3200" dirty="0">
              <a:solidFill>
                <a:srgbClr val="FF0000"/>
              </a:solidFill>
            </a:endParaRPr>
          </a:p>
          <a:p>
            <a:endParaRPr lang="en-US" sz="3200" dirty="0">
              <a:solidFill>
                <a:srgbClr val="FF0000"/>
              </a:solidFill>
            </a:endParaRPr>
          </a:p>
          <a:p>
            <a:endParaRPr lang="en-US" sz="3200" dirty="0">
              <a:solidFill>
                <a:srgbClr val="FF0000"/>
              </a:solidFill>
            </a:endParaRPr>
          </a:p>
        </p:txBody>
      </p:sp>
      <p:sp>
        <p:nvSpPr>
          <p:cNvPr id="15" name="TextBox 14"/>
          <p:cNvSpPr txBox="1"/>
          <p:nvPr/>
        </p:nvSpPr>
        <p:spPr>
          <a:xfrm>
            <a:off x="6248400" y="2971800"/>
            <a:ext cx="1957186" cy="584776"/>
          </a:xfrm>
          <a:prstGeom prst="rect">
            <a:avLst/>
          </a:prstGeom>
          <a:noFill/>
        </p:spPr>
        <p:txBody>
          <a:bodyPr wrap="none" rtlCol="0">
            <a:spAutoFit/>
          </a:bodyPr>
          <a:lstStyle/>
          <a:p>
            <a:r>
              <a:rPr lang="en-US" sz="3200" dirty="0">
                <a:solidFill>
                  <a:srgbClr val="FF0000"/>
                </a:solidFill>
              </a:rPr>
              <a:t>Output list</a:t>
            </a:r>
          </a:p>
        </p:txBody>
      </p:sp>
      <p:sp>
        <p:nvSpPr>
          <p:cNvPr id="13" name="TextBox 12"/>
          <p:cNvSpPr txBox="1"/>
          <p:nvPr/>
        </p:nvSpPr>
        <p:spPr>
          <a:xfrm>
            <a:off x="762000" y="4343400"/>
            <a:ext cx="7122463" cy="461665"/>
          </a:xfrm>
          <a:prstGeom prst="rect">
            <a:avLst/>
          </a:prstGeom>
          <a:noFill/>
        </p:spPr>
        <p:txBody>
          <a:bodyPr wrap="none" rtlCol="0">
            <a:spAutoFit/>
          </a:bodyPr>
          <a:lstStyle/>
          <a:p>
            <a:r>
              <a:rPr lang="en-US" sz="2400" dirty="0"/>
              <a:t>Input list</a:t>
            </a:r>
            <a:r>
              <a:rPr lang="en-US" sz="2400" dirty="0">
                <a:solidFill>
                  <a:srgbClr val="000000"/>
                </a:solidFill>
              </a:rPr>
              <a:t>: </a:t>
            </a:r>
            <a:r>
              <a:rPr lang="en-US" sz="2400" dirty="0">
                <a:solidFill>
                  <a:srgbClr val="0000FF"/>
                </a:solidFill>
              </a:rPr>
              <a:t>{0,1,7,89, 111}; </a:t>
            </a:r>
            <a:r>
              <a:rPr lang="en-US" sz="2400" dirty="0"/>
              <a:t>Output List = </a:t>
            </a:r>
            <a:r>
              <a:rPr lang="en-US" sz="2400" dirty="0">
                <a:solidFill>
                  <a:srgbClr val="0000FF"/>
                </a:solidFill>
              </a:rPr>
              <a:t>{111, 89, 7, 1, 0}</a:t>
            </a:r>
          </a:p>
        </p:txBody>
      </p:sp>
      <p:sp>
        <p:nvSpPr>
          <p:cNvPr id="2" name="TextBox 1"/>
          <p:cNvSpPr txBox="1"/>
          <p:nvPr/>
        </p:nvSpPr>
        <p:spPr>
          <a:xfrm>
            <a:off x="1600200" y="5334000"/>
            <a:ext cx="5953610" cy="584776"/>
          </a:xfrm>
          <a:prstGeom prst="rect">
            <a:avLst/>
          </a:prstGeom>
          <a:noFill/>
        </p:spPr>
        <p:txBody>
          <a:bodyPr wrap="none" rtlCol="0">
            <a:spAutoFit/>
          </a:bodyPr>
          <a:lstStyle/>
          <a:p>
            <a:r>
              <a:rPr lang="en-US" sz="3200" i="1" dirty="0">
                <a:solidFill>
                  <a:srgbClr val="FF0000"/>
                </a:solidFill>
              </a:rPr>
              <a:t>How do you design the partitions?</a:t>
            </a:r>
          </a:p>
        </p:txBody>
      </p:sp>
    </p:spTree>
    <p:extLst>
      <p:ext uri="{BB962C8B-B14F-4D97-AF65-F5344CB8AC3E}">
        <p14:creationId xmlns:p14="http://schemas.microsoft.com/office/powerpoint/2010/main" val="83512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altLang="en-US" dirty="0"/>
              <a:t>Boundary value analysis</a:t>
            </a:r>
          </a:p>
        </p:txBody>
      </p:sp>
      <p:pic>
        <p:nvPicPr>
          <p:cNvPr id="3" name="Picture 2"/>
          <p:cNvPicPr>
            <a:picLocks noChangeAspect="1"/>
          </p:cNvPicPr>
          <p:nvPr/>
        </p:nvPicPr>
        <p:blipFill>
          <a:blip r:embed="rId3"/>
          <a:stretch>
            <a:fillRect/>
          </a:stretch>
        </p:blipFill>
        <p:spPr>
          <a:xfrm>
            <a:off x="838200" y="1676400"/>
            <a:ext cx="7417076" cy="3429000"/>
          </a:xfrm>
          <a:prstGeom prst="rect">
            <a:avLst/>
          </a:prstGeom>
        </p:spPr>
      </p:pic>
      <p:sp>
        <p:nvSpPr>
          <p:cNvPr id="6" name="TextBox 5"/>
          <p:cNvSpPr txBox="1"/>
          <p:nvPr/>
        </p:nvSpPr>
        <p:spPr>
          <a:xfrm>
            <a:off x="3733800" y="1676400"/>
            <a:ext cx="1625565" cy="584776"/>
          </a:xfrm>
          <a:prstGeom prst="rect">
            <a:avLst/>
          </a:prstGeom>
          <a:noFill/>
        </p:spPr>
        <p:txBody>
          <a:bodyPr wrap="none" rtlCol="0">
            <a:spAutoFit/>
          </a:bodyPr>
          <a:lstStyle/>
          <a:p>
            <a:r>
              <a:rPr lang="en-US" sz="3200" dirty="0">
                <a:solidFill>
                  <a:srgbClr val="0000FF"/>
                </a:solidFill>
              </a:rPr>
              <a:t>Partition</a:t>
            </a:r>
          </a:p>
        </p:txBody>
      </p:sp>
      <p:cxnSp>
        <p:nvCxnSpPr>
          <p:cNvPr id="8" name="Straight Arrow Connector 7"/>
          <p:cNvCxnSpPr/>
          <p:nvPr/>
        </p:nvCxnSpPr>
        <p:spPr>
          <a:xfrm flipH="1">
            <a:off x="1752600" y="3200400"/>
            <a:ext cx="1524000" cy="2514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72000" y="3200400"/>
            <a:ext cx="1600200" cy="2514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962400" y="3200400"/>
            <a:ext cx="0" cy="2438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14400" y="5638800"/>
            <a:ext cx="1647431" cy="369332"/>
          </a:xfrm>
          <a:prstGeom prst="rect">
            <a:avLst/>
          </a:prstGeom>
          <a:noFill/>
        </p:spPr>
        <p:txBody>
          <a:bodyPr wrap="none" rtlCol="0">
            <a:spAutoFit/>
          </a:bodyPr>
          <a:lstStyle/>
          <a:p>
            <a:r>
              <a:rPr lang="en-US" dirty="0"/>
              <a:t>Boundary value</a:t>
            </a:r>
          </a:p>
        </p:txBody>
      </p:sp>
      <p:sp>
        <p:nvSpPr>
          <p:cNvPr id="17" name="TextBox 16"/>
          <p:cNvSpPr txBox="1"/>
          <p:nvPr/>
        </p:nvSpPr>
        <p:spPr>
          <a:xfrm>
            <a:off x="5286769" y="5638800"/>
            <a:ext cx="1647431" cy="369332"/>
          </a:xfrm>
          <a:prstGeom prst="rect">
            <a:avLst/>
          </a:prstGeom>
          <a:noFill/>
        </p:spPr>
        <p:txBody>
          <a:bodyPr wrap="none" rtlCol="0">
            <a:spAutoFit/>
          </a:bodyPr>
          <a:lstStyle/>
          <a:p>
            <a:r>
              <a:rPr lang="en-US" dirty="0"/>
              <a:t>Boundary value</a:t>
            </a:r>
          </a:p>
        </p:txBody>
      </p:sp>
      <p:sp>
        <p:nvSpPr>
          <p:cNvPr id="18" name="TextBox 17"/>
          <p:cNvSpPr txBox="1"/>
          <p:nvPr/>
        </p:nvSpPr>
        <p:spPr>
          <a:xfrm>
            <a:off x="2971800" y="5638800"/>
            <a:ext cx="2025464" cy="369332"/>
          </a:xfrm>
          <a:prstGeom prst="rect">
            <a:avLst/>
          </a:prstGeom>
          <a:noFill/>
        </p:spPr>
        <p:txBody>
          <a:bodyPr wrap="none" rtlCol="0">
            <a:spAutoFit/>
          </a:bodyPr>
          <a:lstStyle/>
          <a:p>
            <a:r>
              <a:rPr lang="en-US" dirty="0"/>
              <a:t>Middle in the range</a:t>
            </a:r>
          </a:p>
        </p:txBody>
      </p:sp>
    </p:spTree>
    <p:extLst>
      <p:ext uri="{BB962C8B-B14F-4D97-AF65-F5344CB8AC3E}">
        <p14:creationId xmlns:p14="http://schemas.microsoft.com/office/powerpoint/2010/main" val="957556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Testing Effort</a:t>
            </a:r>
          </a:p>
        </p:txBody>
      </p:sp>
      <p:sp>
        <p:nvSpPr>
          <p:cNvPr id="30723" name="Rectangle 3"/>
          <p:cNvSpPr>
            <a:spLocks noGrp="1" noChangeArrowheads="1"/>
          </p:cNvSpPr>
          <p:nvPr>
            <p:ph type="body" idx="1"/>
          </p:nvPr>
        </p:nvSpPr>
        <p:spPr/>
        <p:txBody>
          <a:bodyPr/>
          <a:lstStyle/>
          <a:p>
            <a:r>
              <a:rPr lang="en-US"/>
              <a:t>Reported to be &gt;50% of development cost [e.g., Beizer 1990]</a:t>
            </a:r>
          </a:p>
          <a:p>
            <a:endParaRPr lang="en-US"/>
          </a:p>
          <a:p>
            <a:r>
              <a:rPr lang="en-US"/>
              <a:t>Microsoft: 75% time spent testing</a:t>
            </a:r>
          </a:p>
          <a:p>
            <a:pPr lvl="1"/>
            <a:r>
              <a:rPr lang="en-US"/>
              <a:t>50% testers who spend all time testing</a:t>
            </a:r>
          </a:p>
          <a:p>
            <a:pPr lvl="1"/>
            <a:r>
              <a:rPr lang="en-US"/>
              <a:t>50% developers who spend half time testing</a:t>
            </a:r>
          </a:p>
          <a:p>
            <a:endParaRPr lang="en-US"/>
          </a:p>
          <a:p>
            <a:endParaRPr lang="en-US"/>
          </a:p>
        </p:txBody>
      </p:sp>
    </p:spTree>
    <p:extLst>
      <p:ext uri="{BB962C8B-B14F-4D97-AF65-F5344CB8AC3E}">
        <p14:creationId xmlns:p14="http://schemas.microsoft.com/office/powerpoint/2010/main" val="1045526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12618" y="0"/>
            <a:ext cx="8229600" cy="1143000"/>
          </a:xfrm>
        </p:spPr>
        <p:txBody>
          <a:bodyPr>
            <a:normAutofit/>
          </a:bodyPr>
          <a:lstStyle/>
          <a:p>
            <a:r>
              <a:rPr lang="en-US" altLang="en-US" dirty="0"/>
              <a:t>Boundary value analysis</a:t>
            </a:r>
          </a:p>
        </p:txBody>
      </p:sp>
      <p:pic>
        <p:nvPicPr>
          <p:cNvPr id="6" name="Picture 5"/>
          <p:cNvPicPr>
            <a:picLocks noChangeAspect="1"/>
          </p:cNvPicPr>
          <p:nvPr/>
        </p:nvPicPr>
        <p:blipFill>
          <a:blip r:embed="rId3"/>
          <a:stretch>
            <a:fillRect/>
          </a:stretch>
        </p:blipFill>
        <p:spPr>
          <a:xfrm>
            <a:off x="990600" y="2590800"/>
            <a:ext cx="2590800" cy="2590800"/>
          </a:xfrm>
          <a:prstGeom prst="rect">
            <a:avLst/>
          </a:prstGeom>
        </p:spPr>
      </p:pic>
      <p:sp>
        <p:nvSpPr>
          <p:cNvPr id="9" name="TextBox 8"/>
          <p:cNvSpPr txBox="1"/>
          <p:nvPr/>
        </p:nvSpPr>
        <p:spPr>
          <a:xfrm>
            <a:off x="1066800" y="1371600"/>
            <a:ext cx="2392452" cy="1200328"/>
          </a:xfrm>
          <a:prstGeom prst="rect">
            <a:avLst/>
          </a:prstGeom>
          <a:noFill/>
        </p:spPr>
        <p:txBody>
          <a:bodyPr wrap="none" rtlCol="0">
            <a:spAutoFit/>
          </a:bodyPr>
          <a:lstStyle/>
          <a:p>
            <a:pPr algn="ctr"/>
            <a:r>
              <a:rPr lang="en-US" sz="2400" dirty="0"/>
              <a:t>Email address(</a:t>
            </a:r>
            <a:r>
              <a:rPr lang="en-US" sz="2400" dirty="0" err="1"/>
              <a:t>es</a:t>
            </a:r>
            <a:r>
              <a:rPr lang="en-US" sz="2400" dirty="0"/>
              <a:t>)</a:t>
            </a:r>
          </a:p>
          <a:p>
            <a:pPr algn="ctr"/>
            <a:r>
              <a:rPr lang="en-US" sz="2400" dirty="0"/>
              <a:t>(</a:t>
            </a:r>
            <a:r>
              <a:rPr lang="en-US" sz="2400" dirty="0">
                <a:solidFill>
                  <a:srgbClr val="0000FF"/>
                </a:solidFill>
              </a:rPr>
              <a:t>valid</a:t>
            </a:r>
            <a:r>
              <a:rPr lang="en-US" sz="2400" dirty="0"/>
              <a:t> and </a:t>
            </a:r>
            <a:r>
              <a:rPr lang="en-US" sz="2400" dirty="0">
                <a:solidFill>
                  <a:srgbClr val="FF0000"/>
                </a:solidFill>
              </a:rPr>
              <a:t>invalid</a:t>
            </a:r>
            <a:r>
              <a:rPr lang="en-US" sz="2400" dirty="0"/>
              <a:t>)</a:t>
            </a:r>
          </a:p>
          <a:p>
            <a:pPr algn="ctr"/>
            <a:endParaRPr lang="en-US" sz="2400" dirty="0"/>
          </a:p>
        </p:txBody>
      </p:sp>
      <p:cxnSp>
        <p:nvCxnSpPr>
          <p:cNvPr id="15" name="Straight Arrow Connector 14"/>
          <p:cNvCxnSpPr/>
          <p:nvPr/>
        </p:nvCxnSpPr>
        <p:spPr>
          <a:xfrm>
            <a:off x="2286000" y="51054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600200" y="5867400"/>
            <a:ext cx="1330600" cy="646331"/>
          </a:xfrm>
          <a:prstGeom prst="rect">
            <a:avLst/>
          </a:prstGeom>
          <a:noFill/>
        </p:spPr>
        <p:txBody>
          <a:bodyPr wrap="none" rtlCol="0">
            <a:spAutoFit/>
          </a:bodyPr>
          <a:lstStyle/>
          <a:p>
            <a:pPr algn="ctr"/>
            <a:r>
              <a:rPr lang="en-US" dirty="0">
                <a:solidFill>
                  <a:srgbClr val="FF0000"/>
                </a:solidFill>
              </a:rPr>
              <a:t>Delivery</a:t>
            </a:r>
          </a:p>
          <a:p>
            <a:pPr algn="ctr"/>
            <a:r>
              <a:rPr lang="en-US" dirty="0">
                <a:solidFill>
                  <a:srgbClr val="FF0000"/>
                </a:solidFill>
              </a:rPr>
              <a:t>(pass or fail)</a:t>
            </a:r>
          </a:p>
        </p:txBody>
      </p:sp>
      <p:cxnSp>
        <p:nvCxnSpPr>
          <p:cNvPr id="21" name="Straight Arrow Connector 20"/>
          <p:cNvCxnSpPr/>
          <p:nvPr/>
        </p:nvCxnSpPr>
        <p:spPr>
          <a:xfrm>
            <a:off x="2133600" y="22098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960197" y="1143000"/>
            <a:ext cx="4557658" cy="2677656"/>
          </a:xfrm>
          <a:prstGeom prst="rect">
            <a:avLst/>
          </a:prstGeom>
          <a:noFill/>
        </p:spPr>
        <p:txBody>
          <a:bodyPr wrap="none" rtlCol="0">
            <a:spAutoFit/>
          </a:bodyPr>
          <a:lstStyle/>
          <a:p>
            <a:endParaRPr lang="en-US" sz="2400" dirty="0"/>
          </a:p>
          <a:p>
            <a:r>
              <a:rPr lang="en-US" sz="2400" dirty="0"/>
              <a:t>(</a:t>
            </a:r>
            <a:r>
              <a:rPr lang="en-US" sz="2400" dirty="0">
                <a:solidFill>
                  <a:srgbClr val="0000FF"/>
                </a:solidFill>
              </a:rPr>
              <a:t>valid</a:t>
            </a:r>
            <a:r>
              <a:rPr lang="en-US" sz="2400" dirty="0"/>
              <a:t> email)</a:t>
            </a:r>
          </a:p>
          <a:p>
            <a:pPr marL="342900" indent="-342900">
              <a:buFontTx/>
              <a:buChar char="-"/>
            </a:pPr>
            <a:r>
              <a:rPr lang="en-US" sz="2400" dirty="0">
                <a:hlinkClick r:id="rId4"/>
              </a:rPr>
              <a:t>su@sutd.edu.sg</a:t>
            </a:r>
            <a:r>
              <a:rPr lang="en-US" sz="2400" dirty="0"/>
              <a:t> </a:t>
            </a:r>
          </a:p>
          <a:p>
            <a:r>
              <a:rPr lang="en-US" sz="2400" dirty="0"/>
              <a:t>(middle value)</a:t>
            </a:r>
          </a:p>
          <a:p>
            <a:pPr marL="342900" indent="-342900">
              <a:buFontTx/>
              <a:buChar char="-"/>
            </a:pPr>
            <a:r>
              <a:rPr lang="en-US" sz="2400" dirty="0">
                <a:hlinkClick r:id="rId5"/>
              </a:rPr>
              <a:t>blahZblahblahblah@sutd.edu.sg</a:t>
            </a:r>
            <a:r>
              <a:rPr lang="en-US" sz="2400" dirty="0"/>
              <a:t> </a:t>
            </a:r>
          </a:p>
          <a:p>
            <a:r>
              <a:rPr lang="en-US" sz="2400" dirty="0"/>
              <a:t>(max length email, </a:t>
            </a:r>
            <a:r>
              <a:rPr lang="en-US" sz="2400" dirty="0">
                <a:solidFill>
                  <a:srgbClr val="FF0000"/>
                </a:solidFill>
              </a:rPr>
              <a:t>boundary</a:t>
            </a:r>
            <a:r>
              <a:rPr lang="en-US" sz="2400" dirty="0"/>
              <a:t>)</a:t>
            </a:r>
          </a:p>
          <a:p>
            <a:pPr marL="342900" indent="-342900">
              <a:buFontTx/>
              <a:buChar char="-"/>
            </a:pPr>
            <a:endParaRPr lang="en-US" sz="2400" dirty="0"/>
          </a:p>
        </p:txBody>
      </p:sp>
      <p:sp>
        <p:nvSpPr>
          <p:cNvPr id="16" name="TextBox 15"/>
          <p:cNvSpPr txBox="1"/>
          <p:nvPr/>
        </p:nvSpPr>
        <p:spPr>
          <a:xfrm>
            <a:off x="3962400" y="3886200"/>
            <a:ext cx="3860101" cy="2677656"/>
          </a:xfrm>
          <a:prstGeom prst="rect">
            <a:avLst/>
          </a:prstGeom>
          <a:noFill/>
        </p:spPr>
        <p:txBody>
          <a:bodyPr wrap="none" rtlCol="0">
            <a:spAutoFit/>
          </a:bodyPr>
          <a:lstStyle/>
          <a:p>
            <a:endParaRPr lang="en-US" sz="2400" dirty="0"/>
          </a:p>
          <a:p>
            <a:r>
              <a:rPr lang="en-US" sz="2400" dirty="0"/>
              <a:t>(</a:t>
            </a:r>
            <a:r>
              <a:rPr lang="en-US" sz="2400" dirty="0">
                <a:solidFill>
                  <a:srgbClr val="FF0000"/>
                </a:solidFill>
              </a:rPr>
              <a:t>Invalid</a:t>
            </a:r>
            <a:r>
              <a:rPr lang="en-US" sz="2400" dirty="0">
                <a:solidFill>
                  <a:srgbClr val="0000FF"/>
                </a:solidFill>
              </a:rPr>
              <a:t> </a:t>
            </a:r>
            <a:r>
              <a:rPr lang="en-US" sz="2400" dirty="0"/>
              <a:t>email)</a:t>
            </a:r>
          </a:p>
          <a:p>
            <a:pPr marL="342900" indent="-342900">
              <a:buFontTx/>
              <a:buChar char="-"/>
            </a:pPr>
            <a:r>
              <a:rPr lang="en-US" sz="2400" dirty="0">
                <a:hlinkClick r:id="rId6"/>
              </a:rPr>
              <a:t>$$6**@I.do.not.know</a:t>
            </a:r>
            <a:r>
              <a:rPr lang="en-US" sz="2400" dirty="0"/>
              <a:t> </a:t>
            </a:r>
          </a:p>
          <a:p>
            <a:r>
              <a:rPr lang="en-US" sz="2400" dirty="0"/>
              <a:t>(middle value)</a:t>
            </a:r>
          </a:p>
          <a:p>
            <a:pPr marL="342900" indent="-342900">
              <a:buFontTx/>
              <a:buChar char="-"/>
            </a:pPr>
            <a:r>
              <a:rPr lang="en-US" sz="2400" dirty="0">
                <a:hlinkClick r:id="rId4"/>
              </a:rPr>
              <a:t>su@@sutd.edu.sg</a:t>
            </a:r>
            <a:endParaRPr lang="en-US" sz="2400" dirty="0"/>
          </a:p>
          <a:p>
            <a:r>
              <a:rPr lang="en-US" sz="2400" dirty="0"/>
              <a:t>(only one extra @, </a:t>
            </a:r>
            <a:r>
              <a:rPr lang="en-US" sz="2400" dirty="0">
                <a:solidFill>
                  <a:srgbClr val="FF0000"/>
                </a:solidFill>
              </a:rPr>
              <a:t>boundary</a:t>
            </a:r>
            <a:r>
              <a:rPr lang="en-US" sz="2400" dirty="0"/>
              <a:t>)</a:t>
            </a:r>
          </a:p>
          <a:p>
            <a:pPr marL="342900" indent="-342900">
              <a:buFontTx/>
              <a:buChar char="-"/>
            </a:pPr>
            <a:endParaRPr lang="en-US" sz="2400" dirty="0"/>
          </a:p>
        </p:txBody>
      </p:sp>
    </p:spTree>
    <p:extLst>
      <p:ext uri="{BB962C8B-B14F-4D97-AF65-F5344CB8AC3E}">
        <p14:creationId xmlns:p14="http://schemas.microsoft.com/office/powerpoint/2010/main" val="393950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33400" y="79807"/>
            <a:ext cx="8229600" cy="1143000"/>
          </a:xfrm>
        </p:spPr>
        <p:txBody>
          <a:bodyPr/>
          <a:lstStyle/>
          <a:p>
            <a:pPr algn="ctr"/>
            <a:r>
              <a:rPr lang="en-US" altLang="en-US" dirty="0"/>
              <a:t>Dirty/Failure Test Cases</a:t>
            </a:r>
          </a:p>
        </p:txBody>
      </p:sp>
      <p:sp>
        <p:nvSpPr>
          <p:cNvPr id="430083" name="Rectangle 3"/>
          <p:cNvSpPr>
            <a:spLocks noGrp="1" noChangeArrowheads="1"/>
          </p:cNvSpPr>
          <p:nvPr>
            <p:ph type="body" idx="1"/>
          </p:nvPr>
        </p:nvSpPr>
        <p:spPr>
          <a:xfrm>
            <a:off x="533400" y="1566862"/>
            <a:ext cx="8458200" cy="4833938"/>
          </a:xfrm>
        </p:spPr>
        <p:txBody>
          <a:bodyPr>
            <a:normAutofit fontScale="77500" lnSpcReduction="20000"/>
          </a:bodyPr>
          <a:lstStyle/>
          <a:p>
            <a:pPr>
              <a:spcBef>
                <a:spcPct val="45000"/>
              </a:spcBef>
            </a:pPr>
            <a:r>
              <a:rPr lang="en-US" altLang="zh-CN" dirty="0">
                <a:ea typeface="宋体" panose="02010600030101010101" pitchFamily="2" charset="-122"/>
              </a:rPr>
              <a:t>Can something cause </a:t>
            </a:r>
            <a:r>
              <a:rPr lang="en-US" altLang="zh-CN" dirty="0">
                <a:solidFill>
                  <a:srgbClr val="0000FF"/>
                </a:solidFill>
                <a:ea typeface="宋体" panose="02010600030101010101" pitchFamily="2" charset="-122"/>
              </a:rPr>
              <a:t>division by zero</a:t>
            </a:r>
            <a:r>
              <a:rPr lang="en-US" altLang="zh-CN" dirty="0">
                <a:ea typeface="宋体" panose="02010600030101010101" pitchFamily="2" charset="-122"/>
              </a:rPr>
              <a:t>?</a:t>
            </a:r>
          </a:p>
          <a:p>
            <a:pPr>
              <a:spcBef>
                <a:spcPct val="45000"/>
              </a:spcBef>
            </a:pPr>
            <a:r>
              <a:rPr lang="en-US" altLang="zh-CN" dirty="0">
                <a:ea typeface="宋体" panose="02010600030101010101" pitchFamily="2" charset="-122"/>
              </a:rPr>
              <a:t>What if the input </a:t>
            </a:r>
            <a:r>
              <a:rPr lang="en-US" altLang="zh-CN" dirty="0">
                <a:solidFill>
                  <a:srgbClr val="0000FF"/>
                </a:solidFill>
                <a:ea typeface="宋体" panose="02010600030101010101" pitchFamily="2" charset="-122"/>
              </a:rPr>
              <a:t>type</a:t>
            </a:r>
            <a:r>
              <a:rPr lang="en-US" altLang="zh-CN" dirty="0">
                <a:ea typeface="宋体" panose="02010600030101010101" pitchFamily="2" charset="-122"/>
              </a:rPr>
              <a:t> is wrong </a:t>
            </a:r>
          </a:p>
          <a:p>
            <a:pPr lvl="1">
              <a:spcBef>
                <a:spcPct val="45000"/>
              </a:spcBef>
            </a:pPr>
            <a:r>
              <a:rPr lang="en-US" altLang="zh-CN" i="1" dirty="0">
                <a:solidFill>
                  <a:srgbClr val="FF0000"/>
                </a:solidFill>
                <a:ea typeface="宋体" panose="02010600030101010101" pitchFamily="2" charset="-122"/>
              </a:rPr>
              <a:t>Expected Integer, Test = 2.345</a:t>
            </a:r>
          </a:p>
          <a:p>
            <a:pPr>
              <a:spcBef>
                <a:spcPct val="45000"/>
              </a:spcBef>
            </a:pPr>
            <a:r>
              <a:rPr lang="en-US" altLang="zh-CN" dirty="0">
                <a:ea typeface="宋体" panose="02010600030101010101" pitchFamily="2" charset="-122"/>
              </a:rPr>
              <a:t>What if the customer takes an </a:t>
            </a:r>
            <a:r>
              <a:rPr lang="en-US" altLang="zh-CN" dirty="0">
                <a:solidFill>
                  <a:srgbClr val="0000FF"/>
                </a:solidFill>
                <a:ea typeface="宋体" panose="02010600030101010101" pitchFamily="2" charset="-122"/>
              </a:rPr>
              <a:t>illogical path</a:t>
            </a:r>
            <a:r>
              <a:rPr lang="en-US" altLang="zh-CN" dirty="0">
                <a:ea typeface="宋体" panose="02010600030101010101" pitchFamily="2" charset="-122"/>
              </a:rPr>
              <a:t> through your functionality?</a:t>
            </a:r>
          </a:p>
          <a:p>
            <a:pPr lvl="1">
              <a:spcBef>
                <a:spcPct val="45000"/>
              </a:spcBef>
            </a:pPr>
            <a:r>
              <a:rPr lang="en-US" altLang="zh-CN" i="1" dirty="0">
                <a:solidFill>
                  <a:srgbClr val="FF0000"/>
                </a:solidFill>
                <a:ea typeface="宋体" panose="02010600030101010101" pitchFamily="2" charset="-122"/>
              </a:rPr>
              <a:t>Enter invalid email address or URL</a:t>
            </a:r>
            <a:endParaRPr lang="en-US" altLang="zh-CN" dirty="0">
              <a:ea typeface="宋体" panose="02010600030101010101" pitchFamily="2" charset="-122"/>
            </a:endParaRPr>
          </a:p>
          <a:p>
            <a:pPr>
              <a:spcBef>
                <a:spcPct val="45000"/>
              </a:spcBef>
            </a:pPr>
            <a:r>
              <a:rPr lang="en-US" altLang="zh-CN" dirty="0">
                <a:ea typeface="宋体" panose="02010600030101010101" pitchFamily="2" charset="-122"/>
              </a:rPr>
              <a:t>What if </a:t>
            </a:r>
            <a:r>
              <a:rPr lang="en-US" altLang="zh-CN" dirty="0">
                <a:solidFill>
                  <a:srgbClr val="0000FF"/>
                </a:solidFill>
                <a:ea typeface="宋体" panose="02010600030101010101" pitchFamily="2" charset="-122"/>
              </a:rPr>
              <a:t>mandatory fields</a:t>
            </a:r>
            <a:r>
              <a:rPr lang="en-US" altLang="zh-CN" dirty="0">
                <a:ea typeface="宋体" panose="02010600030101010101" pitchFamily="2" charset="-122"/>
              </a:rPr>
              <a:t> are not entered?</a:t>
            </a:r>
          </a:p>
          <a:p>
            <a:pPr lvl="1">
              <a:spcBef>
                <a:spcPct val="45000"/>
              </a:spcBef>
            </a:pPr>
            <a:r>
              <a:rPr lang="en-US" altLang="zh-CN" i="1" dirty="0">
                <a:solidFill>
                  <a:srgbClr val="FF0000"/>
                </a:solidFill>
                <a:ea typeface="宋体" panose="02010600030101010101" pitchFamily="2" charset="-122"/>
              </a:rPr>
              <a:t>Do not enter recipient’s email to send email</a:t>
            </a:r>
            <a:endParaRPr lang="en-US" altLang="zh-CN" dirty="0">
              <a:ea typeface="宋体" panose="02010600030101010101" pitchFamily="2" charset="-122"/>
            </a:endParaRPr>
          </a:p>
          <a:p>
            <a:pPr>
              <a:spcBef>
                <a:spcPct val="45000"/>
              </a:spcBef>
            </a:pPr>
            <a:r>
              <a:rPr lang="en-US" altLang="zh-CN" dirty="0">
                <a:ea typeface="宋体" panose="02010600030101010101" pitchFamily="2" charset="-122"/>
              </a:rPr>
              <a:t>What if the program is </a:t>
            </a:r>
            <a:r>
              <a:rPr lang="en-US" altLang="zh-CN" dirty="0">
                <a:solidFill>
                  <a:srgbClr val="0000FF"/>
                </a:solidFill>
                <a:ea typeface="宋体" panose="02010600030101010101" pitchFamily="2" charset="-122"/>
              </a:rPr>
              <a:t>aborted abruptly</a:t>
            </a:r>
            <a:r>
              <a:rPr lang="en-US" altLang="zh-CN" dirty="0">
                <a:ea typeface="宋体" panose="02010600030101010101" pitchFamily="2" charset="-122"/>
              </a:rPr>
              <a:t> or input or output </a:t>
            </a:r>
            <a:r>
              <a:rPr lang="en-US" altLang="zh-CN" dirty="0">
                <a:solidFill>
                  <a:srgbClr val="0000FF"/>
                </a:solidFill>
                <a:ea typeface="宋体" panose="02010600030101010101" pitchFamily="2" charset="-122"/>
              </a:rPr>
              <a:t>devices</a:t>
            </a:r>
            <a:r>
              <a:rPr lang="en-US" altLang="zh-CN" dirty="0">
                <a:ea typeface="宋体" panose="02010600030101010101" pitchFamily="2" charset="-122"/>
              </a:rPr>
              <a:t> are </a:t>
            </a:r>
            <a:r>
              <a:rPr lang="en-US" altLang="zh-CN" dirty="0">
                <a:solidFill>
                  <a:srgbClr val="0000FF"/>
                </a:solidFill>
                <a:ea typeface="宋体" panose="02010600030101010101" pitchFamily="2" charset="-122"/>
              </a:rPr>
              <a:t>unplugged</a:t>
            </a:r>
            <a:r>
              <a:rPr lang="en-US" altLang="zh-CN" dirty="0">
                <a:ea typeface="宋体" panose="02010600030101010101" pitchFamily="2" charset="-122"/>
              </a:rPr>
              <a:t>?  </a:t>
            </a:r>
          </a:p>
          <a:p>
            <a:pPr lvl="1">
              <a:spcBef>
                <a:spcPct val="45000"/>
              </a:spcBef>
            </a:pPr>
            <a:r>
              <a:rPr lang="en-US" altLang="zh-CN" i="1" dirty="0">
                <a:solidFill>
                  <a:srgbClr val="FF0000"/>
                </a:solidFill>
                <a:ea typeface="宋体" panose="02010600030101010101" pitchFamily="2" charset="-122"/>
              </a:rPr>
              <a:t>Quit a game suddenly in the middle, does it save the state? </a:t>
            </a:r>
            <a:endParaRPr lang="en-US" altLang="zh-CN" dirty="0">
              <a:ea typeface="宋体" panose="02010600030101010101" pitchFamily="2" charset="-122"/>
            </a:endParaRPr>
          </a:p>
          <a:p>
            <a:pPr lvl="1">
              <a:spcBef>
                <a:spcPct val="45000"/>
              </a:spcBef>
            </a:pPr>
            <a:endParaRPr lang="en-US" altLang="zh-CN" dirty="0">
              <a:ea typeface="宋体" panose="02010600030101010101" pitchFamily="2" charset="-122"/>
            </a:endParaRPr>
          </a:p>
          <a:p>
            <a:pPr>
              <a:spcBef>
                <a:spcPct val="45000"/>
              </a:spcBef>
            </a:pPr>
            <a:endParaRPr lang="en-US" altLang="zh-CN" dirty="0">
              <a:ea typeface="宋体" panose="02010600030101010101" pitchFamily="2" charset="-122"/>
            </a:endParaRPr>
          </a:p>
          <a:p>
            <a:pPr lvl="1"/>
            <a:endParaRPr lang="en-US" altLang="en-US" sz="2000" dirty="0"/>
          </a:p>
        </p:txBody>
      </p:sp>
    </p:spTree>
    <p:extLst>
      <p:ext uri="{BB962C8B-B14F-4D97-AF65-F5344CB8AC3E}">
        <p14:creationId xmlns:p14="http://schemas.microsoft.com/office/powerpoint/2010/main" val="2414423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0083">
                                            <p:txEl>
                                              <p:pRg st="0" end="0"/>
                                            </p:txEl>
                                          </p:spTgt>
                                        </p:tgtEl>
                                        <p:attrNameLst>
                                          <p:attrName>style.visibility</p:attrName>
                                        </p:attrNameLst>
                                      </p:cBhvr>
                                      <p:to>
                                        <p:strVal val="visible"/>
                                      </p:to>
                                    </p:set>
                                    <p:animEffect transition="in" filter="randombar(horizontal)">
                                      <p:cBhvr>
                                        <p:cTn id="7" dur="500"/>
                                        <p:tgtEl>
                                          <p:spTgt spid="430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30083">
                                            <p:txEl>
                                              <p:pRg st="1" end="1"/>
                                            </p:txEl>
                                          </p:spTgt>
                                        </p:tgtEl>
                                        <p:attrNameLst>
                                          <p:attrName>style.visibility</p:attrName>
                                        </p:attrNameLst>
                                      </p:cBhvr>
                                      <p:to>
                                        <p:strVal val="visible"/>
                                      </p:to>
                                    </p:set>
                                    <p:animEffect transition="in" filter="randombar(horizontal)">
                                      <p:cBhvr>
                                        <p:cTn id="12" dur="500"/>
                                        <p:tgtEl>
                                          <p:spTgt spid="430083">
                                            <p:txEl>
                                              <p:pRg st="1" end="1"/>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30083">
                                            <p:txEl>
                                              <p:pRg st="2" end="2"/>
                                            </p:txEl>
                                          </p:spTgt>
                                        </p:tgtEl>
                                        <p:attrNameLst>
                                          <p:attrName>style.visibility</p:attrName>
                                        </p:attrNameLst>
                                      </p:cBhvr>
                                      <p:to>
                                        <p:strVal val="visible"/>
                                      </p:to>
                                    </p:set>
                                    <p:animEffect transition="in" filter="randombar(horizontal)">
                                      <p:cBhvr>
                                        <p:cTn id="15" dur="500"/>
                                        <p:tgtEl>
                                          <p:spTgt spid="43008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30083">
                                            <p:txEl>
                                              <p:pRg st="3" end="3"/>
                                            </p:txEl>
                                          </p:spTgt>
                                        </p:tgtEl>
                                        <p:attrNameLst>
                                          <p:attrName>style.visibility</p:attrName>
                                        </p:attrNameLst>
                                      </p:cBhvr>
                                      <p:to>
                                        <p:strVal val="visible"/>
                                      </p:to>
                                    </p:set>
                                    <p:animEffect transition="in" filter="randombar(horizontal)">
                                      <p:cBhvr>
                                        <p:cTn id="20" dur="500"/>
                                        <p:tgtEl>
                                          <p:spTgt spid="430083">
                                            <p:txEl>
                                              <p:pRg st="3" end="3"/>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30083">
                                            <p:txEl>
                                              <p:pRg st="4" end="4"/>
                                            </p:txEl>
                                          </p:spTgt>
                                        </p:tgtEl>
                                        <p:attrNameLst>
                                          <p:attrName>style.visibility</p:attrName>
                                        </p:attrNameLst>
                                      </p:cBhvr>
                                      <p:to>
                                        <p:strVal val="visible"/>
                                      </p:to>
                                    </p:set>
                                    <p:animEffect transition="in" filter="randombar(horizontal)">
                                      <p:cBhvr>
                                        <p:cTn id="23" dur="500"/>
                                        <p:tgtEl>
                                          <p:spTgt spid="43008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30083">
                                            <p:txEl>
                                              <p:pRg st="5" end="5"/>
                                            </p:txEl>
                                          </p:spTgt>
                                        </p:tgtEl>
                                        <p:attrNameLst>
                                          <p:attrName>style.visibility</p:attrName>
                                        </p:attrNameLst>
                                      </p:cBhvr>
                                      <p:to>
                                        <p:strVal val="visible"/>
                                      </p:to>
                                    </p:set>
                                    <p:animEffect transition="in" filter="randombar(horizontal)">
                                      <p:cBhvr>
                                        <p:cTn id="28" dur="500"/>
                                        <p:tgtEl>
                                          <p:spTgt spid="430083">
                                            <p:txEl>
                                              <p:pRg st="5" end="5"/>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30083">
                                            <p:txEl>
                                              <p:pRg st="6" end="6"/>
                                            </p:txEl>
                                          </p:spTgt>
                                        </p:tgtEl>
                                        <p:attrNameLst>
                                          <p:attrName>style.visibility</p:attrName>
                                        </p:attrNameLst>
                                      </p:cBhvr>
                                      <p:to>
                                        <p:strVal val="visible"/>
                                      </p:to>
                                    </p:set>
                                    <p:animEffect transition="in" filter="randombar(horizontal)">
                                      <p:cBhvr>
                                        <p:cTn id="31" dur="500"/>
                                        <p:tgtEl>
                                          <p:spTgt spid="430083">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430083">
                                            <p:txEl>
                                              <p:pRg st="7" end="7"/>
                                            </p:txEl>
                                          </p:spTgt>
                                        </p:tgtEl>
                                        <p:attrNameLst>
                                          <p:attrName>style.visibility</p:attrName>
                                        </p:attrNameLst>
                                      </p:cBhvr>
                                      <p:to>
                                        <p:strVal val="visible"/>
                                      </p:to>
                                    </p:set>
                                    <p:animEffect transition="in" filter="randombar(horizontal)">
                                      <p:cBhvr>
                                        <p:cTn id="36" dur="500"/>
                                        <p:tgtEl>
                                          <p:spTgt spid="430083">
                                            <p:txEl>
                                              <p:pRg st="7" end="7"/>
                                            </p:tx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0083">
                                            <p:txEl>
                                              <p:pRg st="8" end="8"/>
                                            </p:txEl>
                                          </p:spTgt>
                                        </p:tgtEl>
                                        <p:attrNameLst>
                                          <p:attrName>style.visibility</p:attrName>
                                        </p:attrNameLst>
                                      </p:cBhvr>
                                      <p:to>
                                        <p:strVal val="visible"/>
                                      </p:to>
                                    </p:set>
                                    <p:animEffect transition="in" filter="randombar(horizontal)">
                                      <p:cBhvr>
                                        <p:cTn id="39" dur="500"/>
                                        <p:tgtEl>
                                          <p:spTgt spid="4300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3"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33400" y="79807"/>
            <a:ext cx="8229600" cy="1143000"/>
          </a:xfrm>
        </p:spPr>
        <p:txBody>
          <a:bodyPr/>
          <a:lstStyle/>
          <a:p>
            <a:pPr algn="ctr"/>
            <a:r>
              <a:rPr lang="en-US" altLang="en-US" dirty="0"/>
              <a:t>White Box Testing</a:t>
            </a:r>
          </a:p>
        </p:txBody>
      </p:sp>
      <p:pic>
        <p:nvPicPr>
          <p:cNvPr id="2" name="Picture 1"/>
          <p:cNvPicPr>
            <a:picLocks noChangeAspect="1"/>
          </p:cNvPicPr>
          <p:nvPr/>
        </p:nvPicPr>
        <p:blipFill>
          <a:blip r:embed="rId3"/>
          <a:stretch>
            <a:fillRect/>
          </a:stretch>
        </p:blipFill>
        <p:spPr>
          <a:xfrm>
            <a:off x="1600200" y="1219200"/>
            <a:ext cx="5588000" cy="4140200"/>
          </a:xfrm>
          <a:prstGeom prst="rect">
            <a:avLst/>
          </a:prstGeom>
        </p:spPr>
      </p:pic>
      <p:sp>
        <p:nvSpPr>
          <p:cNvPr id="6" name="TextBox 5"/>
          <p:cNvSpPr txBox="1"/>
          <p:nvPr/>
        </p:nvSpPr>
        <p:spPr>
          <a:xfrm>
            <a:off x="609600" y="5715000"/>
            <a:ext cx="7882899" cy="830997"/>
          </a:xfrm>
          <a:prstGeom prst="rect">
            <a:avLst/>
          </a:prstGeom>
          <a:noFill/>
        </p:spPr>
        <p:txBody>
          <a:bodyPr wrap="none" rtlCol="0">
            <a:spAutoFit/>
          </a:bodyPr>
          <a:lstStyle/>
          <a:p>
            <a:pPr algn="ctr"/>
            <a:r>
              <a:rPr lang="en-US" sz="2400" i="1" dirty="0">
                <a:solidFill>
                  <a:srgbClr val="000090"/>
                </a:solidFill>
              </a:rPr>
              <a:t>We see the program as code, we test as many </a:t>
            </a:r>
            <a:r>
              <a:rPr lang="en-US" sz="2400" i="1" dirty="0">
                <a:solidFill>
                  <a:srgbClr val="FF0000"/>
                </a:solidFill>
              </a:rPr>
              <a:t>implemented </a:t>
            </a:r>
          </a:p>
          <a:p>
            <a:pPr algn="ctr"/>
            <a:r>
              <a:rPr lang="en-US" sz="2400" i="1" dirty="0">
                <a:solidFill>
                  <a:srgbClr val="000090"/>
                </a:solidFill>
              </a:rPr>
              <a:t>features as possible</a:t>
            </a:r>
            <a:endParaRPr lang="en-US" sz="2400" i="1" dirty="0">
              <a:solidFill>
                <a:srgbClr val="FF0000"/>
              </a:solidFill>
            </a:endParaRPr>
          </a:p>
        </p:txBody>
      </p:sp>
    </p:spTree>
    <p:extLst>
      <p:ext uri="{BB962C8B-B14F-4D97-AF65-F5344CB8AC3E}">
        <p14:creationId xmlns:p14="http://schemas.microsoft.com/office/powerpoint/2010/main" val="71044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ltLang="en-US"/>
              <a:t>Coverage</a:t>
            </a:r>
          </a:p>
        </p:txBody>
      </p:sp>
      <p:sp>
        <p:nvSpPr>
          <p:cNvPr id="161795" name="Rectangle 3"/>
          <p:cNvSpPr>
            <a:spLocks noGrp="1" noChangeArrowheads="1"/>
          </p:cNvSpPr>
          <p:nvPr>
            <p:ph idx="1"/>
          </p:nvPr>
        </p:nvSpPr>
        <p:spPr/>
        <p:txBody>
          <a:bodyPr>
            <a:normAutofit/>
          </a:bodyPr>
          <a:lstStyle/>
          <a:p>
            <a:r>
              <a:rPr lang="en-US" altLang="en-US" dirty="0"/>
              <a:t>Make sure tests </a:t>
            </a:r>
            <a:r>
              <a:rPr lang="en-US" altLang="en-US" i="1" dirty="0"/>
              <a:t>cover</a:t>
            </a:r>
            <a:r>
              <a:rPr lang="en-US" altLang="en-US" dirty="0"/>
              <a:t> each part of program</a:t>
            </a:r>
          </a:p>
          <a:p>
            <a:pPr lvl="1"/>
            <a:r>
              <a:rPr lang="en-US" altLang="en-US" dirty="0"/>
              <a:t>Every method</a:t>
            </a:r>
          </a:p>
          <a:p>
            <a:pPr lvl="1"/>
            <a:r>
              <a:rPr lang="en-US" altLang="en-US" dirty="0"/>
              <a:t>Every statement</a:t>
            </a:r>
          </a:p>
          <a:p>
            <a:pPr lvl="1"/>
            <a:r>
              <a:rPr lang="en-US" altLang="en-US" dirty="0"/>
              <a:t>Every branch</a:t>
            </a:r>
          </a:p>
          <a:p>
            <a:pPr lvl="1"/>
            <a:r>
              <a:rPr lang="en-US" altLang="en-US" dirty="0"/>
              <a:t>Every path</a:t>
            </a:r>
          </a:p>
          <a:p>
            <a:pPr lvl="1"/>
            <a:r>
              <a:rPr lang="en-US" altLang="en-US" dirty="0"/>
              <a:t>Every condition</a:t>
            </a:r>
          </a:p>
          <a:p>
            <a:pPr lvl="1"/>
            <a:r>
              <a:rPr lang="en-US" altLang="en-US" dirty="0"/>
              <a:t>Every loop</a:t>
            </a:r>
          </a:p>
          <a:p>
            <a:r>
              <a:rPr lang="en-US" altLang="en-US" dirty="0"/>
              <a:t>Measures the quality of tests</a:t>
            </a:r>
          </a:p>
          <a:p>
            <a:pPr>
              <a:buFontTx/>
              <a:buNone/>
            </a:pPr>
            <a:endParaRPr lang="en-US" altLang="en-US" sz="2800" dirty="0"/>
          </a:p>
        </p:txBody>
      </p:sp>
    </p:spTree>
    <p:extLst>
      <p:ext uri="{BB962C8B-B14F-4D97-AF65-F5344CB8AC3E}">
        <p14:creationId xmlns:p14="http://schemas.microsoft.com/office/powerpoint/2010/main" val="2238425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dirty="0"/>
              <a:t>Every Method</a:t>
            </a:r>
          </a:p>
        </p:txBody>
      </p:sp>
      <p:sp>
        <p:nvSpPr>
          <p:cNvPr id="2" name="Content Placeholder 1"/>
          <p:cNvSpPr>
            <a:spLocks noGrp="1"/>
          </p:cNvSpPr>
          <p:nvPr>
            <p:ph idx="1"/>
          </p:nvPr>
        </p:nvSpPr>
        <p:spPr/>
        <p:txBody>
          <a:bodyPr/>
          <a:lstStyle/>
          <a:p>
            <a:r>
              <a:rPr lang="en-US" dirty="0"/>
              <a:t>For each method, there must be one test case which executes it.</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BiSectionExample.java; </a:t>
            </a:r>
            <a:r>
              <a:rPr lang="en-US" dirty="0" err="1"/>
              <a:t>BiSectionTest.java</a:t>
            </a:r>
            <a:endParaRPr lang="en-US" dirty="0"/>
          </a:p>
        </p:txBody>
      </p:sp>
    </p:spTree>
    <p:extLst>
      <p:ext uri="{BB962C8B-B14F-4D97-AF65-F5344CB8AC3E}">
        <p14:creationId xmlns:p14="http://schemas.microsoft.com/office/powerpoint/2010/main" val="2314569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altLang="en-US" dirty="0"/>
              <a:t>Every Loop</a:t>
            </a:r>
          </a:p>
        </p:txBody>
      </p:sp>
      <p:sp>
        <p:nvSpPr>
          <p:cNvPr id="167939" name="Rectangle 3"/>
          <p:cNvSpPr>
            <a:spLocks noGrp="1" noChangeArrowheads="1"/>
          </p:cNvSpPr>
          <p:nvPr>
            <p:ph type="body" idx="1"/>
          </p:nvPr>
        </p:nvSpPr>
        <p:spPr/>
        <p:txBody>
          <a:bodyPr/>
          <a:lstStyle/>
          <a:p>
            <a:pPr algn="just"/>
            <a:r>
              <a:rPr lang="en-US" altLang="en-US" dirty="0"/>
              <a:t>For every loop, there is a test case which executes the loop zero time, 1 time, etc., if feasible.</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BiSectionExample.java; BiSectionTest.java</a:t>
            </a:r>
          </a:p>
        </p:txBody>
      </p:sp>
    </p:spTree>
    <p:extLst>
      <p:ext uri="{BB962C8B-B14F-4D97-AF65-F5344CB8AC3E}">
        <p14:creationId xmlns:p14="http://schemas.microsoft.com/office/powerpoint/2010/main" val="17977310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Graph</a:t>
            </a:r>
          </a:p>
        </p:txBody>
      </p:sp>
      <p:sp>
        <p:nvSpPr>
          <p:cNvPr id="3" name="Content Placeholder 2"/>
          <p:cNvSpPr>
            <a:spLocks noGrp="1"/>
          </p:cNvSpPr>
          <p:nvPr>
            <p:ph idx="1"/>
          </p:nvPr>
        </p:nvSpPr>
        <p:spPr/>
        <p:txBody>
          <a:bodyPr/>
          <a:lstStyle/>
          <a:p>
            <a:pPr algn="just"/>
            <a:r>
              <a:rPr lang="en-US" dirty="0"/>
              <a:t>For advanced white-box testing, it is often important to capture the control flow of the program</a:t>
            </a:r>
          </a:p>
          <a:p>
            <a:r>
              <a:rPr lang="en-US" dirty="0"/>
              <a:t>For this, we have control flow graph (CFG)</a:t>
            </a:r>
          </a:p>
        </p:txBody>
      </p:sp>
    </p:spTree>
    <p:extLst>
      <p:ext uri="{BB962C8B-B14F-4D97-AF65-F5344CB8AC3E}">
        <p14:creationId xmlns:p14="http://schemas.microsoft.com/office/powerpoint/2010/main" val="1851499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Graph</a:t>
            </a:r>
          </a:p>
        </p:txBody>
      </p:sp>
      <p:sp>
        <p:nvSpPr>
          <p:cNvPr id="4" name="Rectangle 3"/>
          <p:cNvSpPr/>
          <p:nvPr/>
        </p:nvSpPr>
        <p:spPr>
          <a:xfrm>
            <a:off x="5943600" y="23622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cond1</a:t>
            </a:r>
          </a:p>
        </p:txBody>
      </p:sp>
      <p:sp>
        <p:nvSpPr>
          <p:cNvPr id="5" name="Rectangle 4"/>
          <p:cNvSpPr/>
          <p:nvPr/>
        </p:nvSpPr>
        <p:spPr>
          <a:xfrm>
            <a:off x="5105400" y="4191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858000" y="4191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943600" y="5257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Loop Tail</a:t>
            </a:r>
          </a:p>
        </p:txBody>
      </p:sp>
      <p:sp>
        <p:nvSpPr>
          <p:cNvPr id="8" name="TextBox 7"/>
          <p:cNvSpPr txBox="1"/>
          <p:nvPr/>
        </p:nvSpPr>
        <p:spPr>
          <a:xfrm>
            <a:off x="609600" y="2514600"/>
            <a:ext cx="2667000" cy="2031325"/>
          </a:xfrm>
          <a:prstGeom prst="rect">
            <a:avLst/>
          </a:prstGeom>
          <a:noFill/>
        </p:spPr>
        <p:txBody>
          <a:bodyPr wrap="square" rtlCol="0">
            <a:spAutoFit/>
          </a:bodyPr>
          <a:lstStyle/>
          <a:p>
            <a:r>
              <a:rPr lang="en-US" b="1" dirty="0">
                <a:latin typeface="Courier New"/>
                <a:cs typeface="Courier New"/>
              </a:rPr>
              <a:t>while (</a:t>
            </a:r>
            <a:r>
              <a:rPr lang="en-US" b="1" dirty="0">
                <a:solidFill>
                  <a:srgbClr val="0000FF"/>
                </a:solidFill>
                <a:latin typeface="Courier New"/>
                <a:cs typeface="Courier New"/>
              </a:rPr>
              <a:t>cond1</a:t>
            </a:r>
            <a:r>
              <a:rPr lang="en-US" b="1" dirty="0">
                <a:latin typeface="Courier New"/>
                <a:cs typeface="Courier New"/>
              </a:rPr>
              <a:t>)  {</a:t>
            </a:r>
          </a:p>
          <a:p>
            <a:r>
              <a:rPr lang="en-US" b="1" dirty="0">
                <a:latin typeface="Courier New"/>
                <a:cs typeface="Courier New"/>
              </a:rPr>
              <a:t>     if (</a:t>
            </a:r>
            <a:r>
              <a:rPr lang="en-US" b="1" dirty="0">
                <a:solidFill>
                  <a:srgbClr val="0000FF"/>
                </a:solidFill>
                <a:latin typeface="Courier New"/>
                <a:cs typeface="Courier New"/>
              </a:rPr>
              <a:t>cond2</a:t>
            </a:r>
            <a:r>
              <a:rPr lang="en-US" b="1" dirty="0">
                <a:latin typeface="Courier New"/>
                <a:cs typeface="Courier New"/>
              </a:rPr>
              <a:t>)</a:t>
            </a:r>
          </a:p>
          <a:p>
            <a:r>
              <a:rPr lang="en-US" b="1" dirty="0">
                <a:latin typeface="Courier New"/>
                <a:cs typeface="Courier New"/>
              </a:rPr>
              <a:t>	//stmt1</a:t>
            </a:r>
          </a:p>
          <a:p>
            <a:r>
              <a:rPr lang="en-US" b="1" dirty="0">
                <a:latin typeface="Courier New"/>
                <a:cs typeface="Courier New"/>
              </a:rPr>
              <a:t>     else</a:t>
            </a:r>
          </a:p>
          <a:p>
            <a:r>
              <a:rPr lang="en-US" b="1" dirty="0">
                <a:latin typeface="Courier New"/>
                <a:cs typeface="Courier New"/>
              </a:rPr>
              <a:t>       //stmt2</a:t>
            </a:r>
          </a:p>
          <a:p>
            <a:r>
              <a:rPr lang="en-US" b="1" dirty="0">
                <a:latin typeface="Courier New"/>
                <a:cs typeface="Courier New"/>
              </a:rPr>
              <a:t>}	</a:t>
            </a:r>
          </a:p>
          <a:p>
            <a:r>
              <a:rPr lang="en-US" b="1" dirty="0">
                <a:latin typeface="Courier New"/>
                <a:cs typeface="Courier New"/>
              </a:rPr>
              <a:t>//stmt3</a:t>
            </a:r>
          </a:p>
        </p:txBody>
      </p:sp>
      <p:sp>
        <p:nvSpPr>
          <p:cNvPr id="10" name="Rectangle 9"/>
          <p:cNvSpPr/>
          <p:nvPr/>
        </p:nvSpPr>
        <p:spPr>
          <a:xfrm>
            <a:off x="5943600" y="32004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cond2</a:t>
            </a:r>
          </a:p>
        </p:txBody>
      </p:sp>
      <p:cxnSp>
        <p:nvCxnSpPr>
          <p:cNvPr id="12" name="Straight Arrow Connector 11"/>
          <p:cNvCxnSpPr>
            <a:stCxn id="10" idx="2"/>
            <a:endCxn id="5" idx="0"/>
          </p:cNvCxnSpPr>
          <p:nvPr/>
        </p:nvCxnSpPr>
        <p:spPr>
          <a:xfrm flipH="1">
            <a:off x="5638800" y="35814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2"/>
            <a:endCxn id="6" idx="0"/>
          </p:cNvCxnSpPr>
          <p:nvPr/>
        </p:nvCxnSpPr>
        <p:spPr>
          <a:xfrm>
            <a:off x="6477000" y="3581400"/>
            <a:ext cx="914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7" idx="0"/>
          </p:cNvCxnSpPr>
          <p:nvPr/>
        </p:nvCxnSpPr>
        <p:spPr>
          <a:xfrm>
            <a:off x="5562600" y="45720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flipH="1">
            <a:off x="6477000" y="45720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288823" y="4202668"/>
            <a:ext cx="730977" cy="369332"/>
          </a:xfrm>
          <a:prstGeom prst="rect">
            <a:avLst/>
          </a:prstGeom>
          <a:noFill/>
        </p:spPr>
        <p:txBody>
          <a:bodyPr wrap="none" rtlCol="0">
            <a:spAutoFit/>
          </a:bodyPr>
          <a:lstStyle/>
          <a:p>
            <a:r>
              <a:rPr lang="en-US" dirty="0"/>
              <a:t>stmt1</a:t>
            </a:r>
          </a:p>
        </p:txBody>
      </p:sp>
      <p:sp>
        <p:nvSpPr>
          <p:cNvPr id="21" name="TextBox 20"/>
          <p:cNvSpPr txBox="1"/>
          <p:nvPr/>
        </p:nvSpPr>
        <p:spPr>
          <a:xfrm>
            <a:off x="7010400" y="4191000"/>
            <a:ext cx="730977" cy="369332"/>
          </a:xfrm>
          <a:prstGeom prst="rect">
            <a:avLst/>
          </a:prstGeom>
          <a:noFill/>
        </p:spPr>
        <p:txBody>
          <a:bodyPr wrap="none" rtlCol="0">
            <a:spAutoFit/>
          </a:bodyPr>
          <a:lstStyle/>
          <a:p>
            <a:r>
              <a:rPr lang="en-US" dirty="0"/>
              <a:t>stmt2</a:t>
            </a:r>
          </a:p>
        </p:txBody>
      </p:sp>
      <p:cxnSp>
        <p:nvCxnSpPr>
          <p:cNvPr id="22" name="Straight Arrow Connector 21"/>
          <p:cNvCxnSpPr>
            <a:endCxn id="10" idx="0"/>
          </p:cNvCxnSpPr>
          <p:nvPr/>
        </p:nvCxnSpPr>
        <p:spPr>
          <a:xfrm>
            <a:off x="6477000" y="27432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7" idx="3"/>
            <a:endCxn id="4" idx="3"/>
          </p:cNvCxnSpPr>
          <p:nvPr/>
        </p:nvCxnSpPr>
        <p:spPr>
          <a:xfrm flipV="1">
            <a:off x="7010400" y="2552700"/>
            <a:ext cx="12700" cy="2895600"/>
          </a:xfrm>
          <a:prstGeom prst="curvedConnector3">
            <a:avLst>
              <a:gd name="adj1" fmla="val 11228567"/>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a:off x="3810000" y="38100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943600" y="59436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127023" y="5943600"/>
            <a:ext cx="730977" cy="369332"/>
          </a:xfrm>
          <a:prstGeom prst="rect">
            <a:avLst/>
          </a:prstGeom>
          <a:noFill/>
        </p:spPr>
        <p:txBody>
          <a:bodyPr wrap="none" rtlCol="0">
            <a:spAutoFit/>
          </a:bodyPr>
          <a:lstStyle/>
          <a:p>
            <a:r>
              <a:rPr lang="en-US" dirty="0"/>
              <a:t>stmt3</a:t>
            </a:r>
          </a:p>
        </p:txBody>
      </p:sp>
      <p:cxnSp>
        <p:nvCxnSpPr>
          <p:cNvPr id="24" name="Straight Arrow Connector 23"/>
          <p:cNvCxnSpPr>
            <a:stCxn id="7" idx="2"/>
            <a:endCxn id="23" idx="0"/>
          </p:cNvCxnSpPr>
          <p:nvPr/>
        </p:nvCxnSpPr>
        <p:spPr>
          <a:xfrm>
            <a:off x="6477000" y="5638800"/>
            <a:ext cx="15512"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urved Connector 13"/>
          <p:cNvCxnSpPr>
            <a:stCxn id="4" idx="1"/>
            <a:endCxn id="19" idx="1"/>
          </p:cNvCxnSpPr>
          <p:nvPr/>
        </p:nvCxnSpPr>
        <p:spPr>
          <a:xfrm rot="10800000" flipV="1">
            <a:off x="5943600" y="2552700"/>
            <a:ext cx="12700" cy="3581400"/>
          </a:xfrm>
          <a:prstGeom prst="curvedConnector3">
            <a:avLst>
              <a:gd name="adj1" fmla="val 9228567"/>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2130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Graph</a:t>
            </a:r>
          </a:p>
        </p:txBody>
      </p:sp>
      <p:sp>
        <p:nvSpPr>
          <p:cNvPr id="4" name="Rectangle 3"/>
          <p:cNvSpPr/>
          <p:nvPr/>
        </p:nvSpPr>
        <p:spPr>
          <a:xfrm>
            <a:off x="6248400" y="13716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d &gt;= e</a:t>
            </a:r>
          </a:p>
        </p:txBody>
      </p:sp>
      <p:sp>
        <p:nvSpPr>
          <p:cNvPr id="5" name="Rectangle 4"/>
          <p:cNvSpPr/>
          <p:nvPr/>
        </p:nvSpPr>
        <p:spPr>
          <a:xfrm>
            <a:off x="5943600" y="4191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696200" y="4191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81800" y="5257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Loop Tail</a:t>
            </a:r>
          </a:p>
        </p:txBody>
      </p:sp>
      <p:sp>
        <p:nvSpPr>
          <p:cNvPr id="8" name="TextBox 7"/>
          <p:cNvSpPr txBox="1"/>
          <p:nvPr/>
        </p:nvSpPr>
        <p:spPr>
          <a:xfrm>
            <a:off x="228600" y="3810000"/>
            <a:ext cx="3429000" cy="369332"/>
          </a:xfrm>
          <a:prstGeom prst="rect">
            <a:avLst/>
          </a:prstGeom>
          <a:noFill/>
        </p:spPr>
        <p:txBody>
          <a:bodyPr wrap="square" rtlCol="0">
            <a:spAutoFit/>
          </a:bodyPr>
          <a:lstStyle/>
          <a:p>
            <a:r>
              <a:rPr lang="en-US" b="1" dirty="0" err="1">
                <a:latin typeface="Courier New"/>
                <a:cs typeface="Courier New"/>
              </a:rPr>
              <a:t>BiSectionExample.root</a:t>
            </a:r>
            <a:r>
              <a:rPr lang="en-US" b="1" dirty="0">
                <a:latin typeface="Courier New"/>
                <a:cs typeface="Courier New"/>
              </a:rPr>
              <a:t>()</a:t>
            </a:r>
          </a:p>
        </p:txBody>
      </p:sp>
      <p:sp>
        <p:nvSpPr>
          <p:cNvPr id="10" name="Rectangle 9"/>
          <p:cNvSpPr/>
          <p:nvPr/>
        </p:nvSpPr>
        <p:spPr>
          <a:xfrm>
            <a:off x="5257800" y="2209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throw …</a:t>
            </a:r>
          </a:p>
        </p:txBody>
      </p:sp>
      <p:cxnSp>
        <p:nvCxnSpPr>
          <p:cNvPr id="16" name="Straight Arrow Connector 15"/>
          <p:cNvCxnSpPr>
            <a:endCxn id="7" idx="0"/>
          </p:cNvCxnSpPr>
          <p:nvPr/>
        </p:nvCxnSpPr>
        <p:spPr>
          <a:xfrm>
            <a:off x="6400800" y="45720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flipH="1">
            <a:off x="7315200" y="45720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019800" y="1752600"/>
            <a:ext cx="762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a:off x="3810000" y="38100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638800" y="6096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791200" y="6096000"/>
            <a:ext cx="662674" cy="369332"/>
          </a:xfrm>
          <a:prstGeom prst="rect">
            <a:avLst/>
          </a:prstGeom>
          <a:noFill/>
        </p:spPr>
        <p:txBody>
          <a:bodyPr wrap="none" rtlCol="0">
            <a:spAutoFit/>
          </a:bodyPr>
          <a:lstStyle/>
          <a:p>
            <a:r>
              <a:rPr lang="en-US" dirty="0"/>
              <a:t>error</a:t>
            </a:r>
          </a:p>
        </p:txBody>
      </p:sp>
      <p:cxnSp>
        <p:nvCxnSpPr>
          <p:cNvPr id="17" name="Curved Connector 16"/>
          <p:cNvCxnSpPr>
            <a:stCxn id="10" idx="1"/>
            <a:endCxn id="23" idx="1"/>
          </p:cNvCxnSpPr>
          <p:nvPr/>
        </p:nvCxnSpPr>
        <p:spPr>
          <a:xfrm rot="10800000" flipH="1" flipV="1">
            <a:off x="5257800" y="2400300"/>
            <a:ext cx="381000" cy="3886200"/>
          </a:xfrm>
          <a:prstGeom prst="curvedConnector3">
            <a:avLst>
              <a:gd name="adj1" fmla="val -60000"/>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086600" y="1981200"/>
            <a:ext cx="16764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7162800" y="1981200"/>
            <a:ext cx="1298928" cy="369332"/>
          </a:xfrm>
          <a:prstGeom prst="rect">
            <a:avLst/>
          </a:prstGeom>
          <a:noFill/>
        </p:spPr>
        <p:txBody>
          <a:bodyPr wrap="none" rtlCol="0">
            <a:spAutoFit/>
          </a:bodyPr>
          <a:lstStyle/>
          <a:p>
            <a:r>
              <a:rPr lang="en-US" dirty="0" err="1"/>
              <a:t>System.out</a:t>
            </a:r>
            <a:r>
              <a:rPr lang="en-US" dirty="0"/>
              <a:t>.</a:t>
            </a:r>
          </a:p>
        </p:txBody>
      </p:sp>
      <p:cxnSp>
        <p:nvCxnSpPr>
          <p:cNvPr id="31" name="Straight Arrow Connector 30"/>
          <p:cNvCxnSpPr>
            <a:stCxn id="4" idx="2"/>
            <a:endCxn id="29" idx="0"/>
          </p:cNvCxnSpPr>
          <p:nvPr/>
        </p:nvCxnSpPr>
        <p:spPr>
          <a:xfrm>
            <a:off x="6781800" y="1752600"/>
            <a:ext cx="1143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239000" y="27432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e–d &gt;= f</a:t>
            </a:r>
          </a:p>
        </p:txBody>
      </p:sp>
      <p:sp>
        <p:nvSpPr>
          <p:cNvPr id="35" name="Rectangle 34"/>
          <p:cNvSpPr/>
          <p:nvPr/>
        </p:nvSpPr>
        <p:spPr>
          <a:xfrm>
            <a:off x="6781800" y="3581400"/>
            <a:ext cx="12192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middle &lt; e</a:t>
            </a:r>
          </a:p>
        </p:txBody>
      </p:sp>
      <p:cxnSp>
        <p:nvCxnSpPr>
          <p:cNvPr id="36" name="Straight Arrow Connector 35"/>
          <p:cNvCxnSpPr>
            <a:stCxn id="35" idx="2"/>
          </p:cNvCxnSpPr>
          <p:nvPr/>
        </p:nvCxnSpPr>
        <p:spPr>
          <a:xfrm flipH="1">
            <a:off x="6400800" y="3962400"/>
            <a:ext cx="990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6" idx="0"/>
          </p:cNvCxnSpPr>
          <p:nvPr/>
        </p:nvCxnSpPr>
        <p:spPr>
          <a:xfrm>
            <a:off x="7391400" y="3962400"/>
            <a:ext cx="838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34" idx="0"/>
          </p:cNvCxnSpPr>
          <p:nvPr/>
        </p:nvCxnSpPr>
        <p:spPr>
          <a:xfrm flipH="1">
            <a:off x="7772400" y="2362200"/>
            <a:ext cx="228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35" idx="0"/>
          </p:cNvCxnSpPr>
          <p:nvPr/>
        </p:nvCxnSpPr>
        <p:spPr>
          <a:xfrm flipH="1">
            <a:off x="7391400" y="3124200"/>
            <a:ext cx="304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a:stCxn id="7" idx="1"/>
            <a:endCxn id="34" idx="1"/>
          </p:cNvCxnSpPr>
          <p:nvPr/>
        </p:nvCxnSpPr>
        <p:spPr>
          <a:xfrm rot="10800000" flipH="1">
            <a:off x="6781800" y="2933700"/>
            <a:ext cx="457200" cy="2514600"/>
          </a:xfrm>
          <a:prstGeom prst="curvedConnector3">
            <a:avLst>
              <a:gd name="adj1" fmla="val -240476"/>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315200" y="6019800"/>
            <a:ext cx="1524000"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FF"/>
                </a:solidFill>
              </a:rPr>
              <a:t>System.out</a:t>
            </a:r>
            <a:r>
              <a:rPr lang="en-US" dirty="0">
                <a:solidFill>
                  <a:srgbClr val="0000FF"/>
                </a:solidFill>
              </a:rPr>
              <a:t>…</a:t>
            </a:r>
          </a:p>
          <a:p>
            <a:pPr algn="ctr"/>
            <a:r>
              <a:rPr lang="en-US" dirty="0">
                <a:solidFill>
                  <a:srgbClr val="0000FF"/>
                </a:solidFill>
              </a:rPr>
              <a:t>return</a:t>
            </a:r>
          </a:p>
        </p:txBody>
      </p:sp>
      <p:cxnSp>
        <p:nvCxnSpPr>
          <p:cNvPr id="51" name="Straight Arrow Connector 50"/>
          <p:cNvCxnSpPr>
            <a:stCxn id="7" idx="2"/>
            <a:endCxn id="49" idx="0"/>
          </p:cNvCxnSpPr>
          <p:nvPr/>
        </p:nvCxnSpPr>
        <p:spPr>
          <a:xfrm>
            <a:off x="7315200" y="5638800"/>
            <a:ext cx="7620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Curved Connector 54"/>
          <p:cNvCxnSpPr>
            <a:stCxn id="34" idx="3"/>
            <a:endCxn id="49" idx="0"/>
          </p:cNvCxnSpPr>
          <p:nvPr/>
        </p:nvCxnSpPr>
        <p:spPr>
          <a:xfrm flipH="1">
            <a:off x="8077200" y="2933700"/>
            <a:ext cx="228600" cy="3086100"/>
          </a:xfrm>
          <a:prstGeom prst="curvedConnector4">
            <a:avLst>
              <a:gd name="adj1" fmla="val -258730"/>
              <a:gd name="adj2" fmla="val 6719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0988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7</a:t>
            </a:r>
          </a:p>
        </p:txBody>
      </p:sp>
      <p:sp>
        <p:nvSpPr>
          <p:cNvPr id="3" name="Content Placeholder 2"/>
          <p:cNvSpPr>
            <a:spLocks noGrp="1"/>
          </p:cNvSpPr>
          <p:nvPr>
            <p:ph idx="1"/>
          </p:nvPr>
        </p:nvSpPr>
        <p:spPr/>
        <p:txBody>
          <a:bodyPr/>
          <a:lstStyle/>
          <a:p>
            <a:r>
              <a:rPr lang="en-US" dirty="0"/>
              <a:t>Open </a:t>
            </a:r>
            <a:r>
              <a:rPr lang="en-US" dirty="0" err="1"/>
              <a:t>Disk.java</a:t>
            </a:r>
            <a:r>
              <a:rPr lang="en-US" dirty="0"/>
              <a:t>. Draw the control flow graph of the function manipulate().</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a:t>Disk.java</a:t>
            </a:r>
            <a:endParaRPr lang="en-US" dirty="0"/>
          </a:p>
        </p:txBody>
      </p:sp>
    </p:spTree>
    <p:extLst>
      <p:ext uri="{BB962C8B-B14F-4D97-AF65-F5344CB8AC3E}">
        <p14:creationId xmlns:p14="http://schemas.microsoft.com/office/powerpoint/2010/main" val="3620959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Testing is like Rehearsal?</a:t>
            </a:r>
          </a:p>
        </p:txBody>
      </p:sp>
      <p:pic>
        <p:nvPicPr>
          <p:cNvPr id="2" name="Picture 1"/>
          <p:cNvPicPr>
            <a:picLocks noChangeAspect="1"/>
          </p:cNvPicPr>
          <p:nvPr/>
        </p:nvPicPr>
        <p:blipFill>
          <a:blip r:embed="rId2"/>
          <a:stretch>
            <a:fillRect/>
          </a:stretch>
        </p:blipFill>
        <p:spPr>
          <a:xfrm>
            <a:off x="1676400" y="1270000"/>
            <a:ext cx="5791200" cy="4368800"/>
          </a:xfrm>
          <a:prstGeom prst="rect">
            <a:avLst/>
          </a:prstGeom>
        </p:spPr>
      </p:pic>
      <p:sp>
        <p:nvSpPr>
          <p:cNvPr id="3" name="TextBox 2"/>
          <p:cNvSpPr txBox="1"/>
          <p:nvPr/>
        </p:nvSpPr>
        <p:spPr>
          <a:xfrm>
            <a:off x="1371600" y="5638800"/>
            <a:ext cx="7239000" cy="1477327"/>
          </a:xfrm>
          <a:prstGeom prst="rect">
            <a:avLst/>
          </a:prstGeom>
          <a:noFill/>
        </p:spPr>
        <p:txBody>
          <a:bodyPr wrap="square" rtlCol="0">
            <a:spAutoFit/>
          </a:bodyPr>
          <a:lstStyle/>
          <a:p>
            <a:pPr algn="just"/>
            <a:r>
              <a:rPr lang="en-US" sz="2400" i="1" dirty="0">
                <a:solidFill>
                  <a:srgbClr val="0000FF"/>
                </a:solidFill>
              </a:rPr>
              <a:t>Edgar Degas: The Rehearsal. With a rehearsal, we want to check whether everything will work as expected. </a:t>
            </a:r>
          </a:p>
          <a:p>
            <a:pPr algn="ctr"/>
            <a:r>
              <a:rPr lang="en-US" sz="2400" i="1" dirty="0">
                <a:solidFill>
                  <a:srgbClr val="0000FF"/>
                </a:solidFill>
              </a:rPr>
              <a:t>This is a test</a:t>
            </a:r>
          </a:p>
          <a:p>
            <a:endParaRPr lang="en-US" dirty="0"/>
          </a:p>
        </p:txBody>
      </p:sp>
    </p:spTree>
    <p:extLst>
      <p:ext uri="{BB962C8B-B14F-4D97-AF65-F5344CB8AC3E}">
        <p14:creationId xmlns:p14="http://schemas.microsoft.com/office/powerpoint/2010/main" val="331731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dirty="0"/>
              <a:t>Every Statement</a:t>
            </a:r>
          </a:p>
        </p:txBody>
      </p:sp>
      <p:sp>
        <p:nvSpPr>
          <p:cNvPr id="2" name="Content Placeholder 1"/>
          <p:cNvSpPr>
            <a:spLocks noGrp="1"/>
          </p:cNvSpPr>
          <p:nvPr>
            <p:ph idx="1"/>
          </p:nvPr>
        </p:nvSpPr>
        <p:spPr/>
        <p:txBody>
          <a:bodyPr/>
          <a:lstStyle/>
          <a:p>
            <a:pPr algn="just"/>
            <a:r>
              <a:rPr lang="en-US" dirty="0"/>
              <a:t>For each statement, there must be one test case which executes it, if feasible.</a:t>
            </a:r>
          </a:p>
        </p:txBody>
      </p:sp>
    </p:spTree>
    <p:extLst>
      <p:ext uri="{BB962C8B-B14F-4D97-AF65-F5344CB8AC3E}">
        <p14:creationId xmlns:p14="http://schemas.microsoft.com/office/powerpoint/2010/main" val="26604319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8</a:t>
            </a:r>
          </a:p>
        </p:txBody>
      </p:sp>
      <p:sp>
        <p:nvSpPr>
          <p:cNvPr id="3" name="Content Placeholder 2"/>
          <p:cNvSpPr>
            <a:spLocks noGrp="1"/>
          </p:cNvSpPr>
          <p:nvPr>
            <p:ph idx="1"/>
          </p:nvPr>
        </p:nvSpPr>
        <p:spPr/>
        <p:txBody>
          <a:bodyPr/>
          <a:lstStyle/>
          <a:p>
            <a:r>
              <a:rPr lang="en-US" dirty="0"/>
              <a:t>Write a set of tests to cover each statement of the manipulate() function. How many tests did you write? Is it the minimum number of tests to cover all the statements? </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a:t>DiskStatementCoverage.java</a:t>
            </a:r>
            <a:endParaRPr lang="en-US" dirty="0"/>
          </a:p>
        </p:txBody>
      </p:sp>
    </p:spTree>
    <p:extLst>
      <p:ext uri="{BB962C8B-B14F-4D97-AF65-F5344CB8AC3E}">
        <p14:creationId xmlns:p14="http://schemas.microsoft.com/office/powerpoint/2010/main" val="2732006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dirty="0"/>
              <a:t>Every Branch</a:t>
            </a:r>
          </a:p>
        </p:txBody>
      </p:sp>
      <p:sp>
        <p:nvSpPr>
          <p:cNvPr id="165891" name="Rectangle 3"/>
          <p:cNvSpPr>
            <a:spLocks noGrp="1" noChangeArrowheads="1"/>
          </p:cNvSpPr>
          <p:nvPr>
            <p:ph type="body" idx="1"/>
          </p:nvPr>
        </p:nvSpPr>
        <p:spPr/>
        <p:txBody>
          <a:bodyPr>
            <a:normAutofit/>
          </a:bodyPr>
          <a:lstStyle/>
          <a:p>
            <a:r>
              <a:rPr lang="en-US" altLang="en-US" dirty="0"/>
              <a:t>For each branch, there must be a test case which executes it. </a:t>
            </a:r>
          </a:p>
          <a:p>
            <a:pPr>
              <a:buFontTx/>
              <a:buNone/>
            </a:pPr>
            <a:endParaRPr lang="en-US" altLang="en-US" dirty="0"/>
          </a:p>
        </p:txBody>
      </p:sp>
    </p:spTree>
    <p:extLst>
      <p:ext uri="{BB962C8B-B14F-4D97-AF65-F5344CB8AC3E}">
        <p14:creationId xmlns:p14="http://schemas.microsoft.com/office/powerpoint/2010/main" val="3160610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p:cNvSpPr/>
          <p:nvPr/>
        </p:nvSpPr>
        <p:spPr>
          <a:xfrm>
            <a:off x="6553200" y="3505200"/>
            <a:ext cx="1600200" cy="533400"/>
          </a:xfrm>
          <a:prstGeom prst="ellipse">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934200" y="2667000"/>
            <a:ext cx="1600200" cy="533400"/>
          </a:xfrm>
          <a:prstGeom prst="ellipse">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943600" y="1295400"/>
            <a:ext cx="1600200" cy="533400"/>
          </a:xfrm>
          <a:prstGeom prst="ellipse">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Every Branch</a:t>
            </a:r>
          </a:p>
        </p:txBody>
      </p:sp>
      <p:sp>
        <p:nvSpPr>
          <p:cNvPr id="4" name="Rectangle 3"/>
          <p:cNvSpPr/>
          <p:nvPr/>
        </p:nvSpPr>
        <p:spPr>
          <a:xfrm>
            <a:off x="6248400" y="13716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d &gt;= e</a:t>
            </a:r>
          </a:p>
        </p:txBody>
      </p:sp>
      <p:sp>
        <p:nvSpPr>
          <p:cNvPr id="5" name="Rectangle 4"/>
          <p:cNvSpPr/>
          <p:nvPr/>
        </p:nvSpPr>
        <p:spPr>
          <a:xfrm>
            <a:off x="5943600" y="4191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696200" y="4191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81800" y="5257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Loop Tail</a:t>
            </a:r>
          </a:p>
        </p:txBody>
      </p:sp>
      <p:sp>
        <p:nvSpPr>
          <p:cNvPr id="8" name="TextBox 7"/>
          <p:cNvSpPr txBox="1"/>
          <p:nvPr/>
        </p:nvSpPr>
        <p:spPr>
          <a:xfrm>
            <a:off x="533400" y="1828800"/>
            <a:ext cx="3429000" cy="369332"/>
          </a:xfrm>
          <a:prstGeom prst="rect">
            <a:avLst/>
          </a:prstGeom>
          <a:noFill/>
        </p:spPr>
        <p:txBody>
          <a:bodyPr wrap="square" rtlCol="0">
            <a:spAutoFit/>
          </a:bodyPr>
          <a:lstStyle/>
          <a:p>
            <a:r>
              <a:rPr lang="en-US" b="1" dirty="0" err="1">
                <a:latin typeface="Courier New"/>
                <a:cs typeface="Courier New"/>
              </a:rPr>
              <a:t>BiSectionExample.root</a:t>
            </a:r>
            <a:r>
              <a:rPr lang="en-US" b="1" dirty="0">
                <a:latin typeface="Courier New"/>
                <a:cs typeface="Courier New"/>
              </a:rPr>
              <a:t>()</a:t>
            </a:r>
          </a:p>
        </p:txBody>
      </p:sp>
      <p:sp>
        <p:nvSpPr>
          <p:cNvPr id="10" name="Rectangle 9"/>
          <p:cNvSpPr/>
          <p:nvPr/>
        </p:nvSpPr>
        <p:spPr>
          <a:xfrm>
            <a:off x="5257800" y="2209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throw …</a:t>
            </a:r>
          </a:p>
        </p:txBody>
      </p:sp>
      <p:cxnSp>
        <p:nvCxnSpPr>
          <p:cNvPr id="16" name="Straight Arrow Connector 15"/>
          <p:cNvCxnSpPr>
            <a:endCxn id="7" idx="0"/>
          </p:cNvCxnSpPr>
          <p:nvPr/>
        </p:nvCxnSpPr>
        <p:spPr>
          <a:xfrm>
            <a:off x="6400800" y="45720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flipH="1">
            <a:off x="7315200" y="45720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019800" y="1752600"/>
            <a:ext cx="762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a:off x="4114800" y="18288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638800" y="6096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791200" y="6096000"/>
            <a:ext cx="662674" cy="369332"/>
          </a:xfrm>
          <a:prstGeom prst="rect">
            <a:avLst/>
          </a:prstGeom>
          <a:noFill/>
        </p:spPr>
        <p:txBody>
          <a:bodyPr wrap="none" rtlCol="0">
            <a:spAutoFit/>
          </a:bodyPr>
          <a:lstStyle/>
          <a:p>
            <a:r>
              <a:rPr lang="en-US" dirty="0"/>
              <a:t>error</a:t>
            </a:r>
          </a:p>
        </p:txBody>
      </p:sp>
      <p:cxnSp>
        <p:nvCxnSpPr>
          <p:cNvPr id="17" name="Curved Connector 16"/>
          <p:cNvCxnSpPr>
            <a:stCxn id="10" idx="1"/>
            <a:endCxn id="23" idx="1"/>
          </p:cNvCxnSpPr>
          <p:nvPr/>
        </p:nvCxnSpPr>
        <p:spPr>
          <a:xfrm rot="10800000" flipH="1" flipV="1">
            <a:off x="5257800" y="2400300"/>
            <a:ext cx="381000" cy="3886200"/>
          </a:xfrm>
          <a:prstGeom prst="curvedConnector3">
            <a:avLst>
              <a:gd name="adj1" fmla="val -60000"/>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010400" y="2133600"/>
            <a:ext cx="16764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7162800" y="2145268"/>
            <a:ext cx="1298928" cy="369332"/>
          </a:xfrm>
          <a:prstGeom prst="rect">
            <a:avLst/>
          </a:prstGeom>
          <a:noFill/>
        </p:spPr>
        <p:txBody>
          <a:bodyPr wrap="none" rtlCol="0">
            <a:spAutoFit/>
          </a:bodyPr>
          <a:lstStyle/>
          <a:p>
            <a:r>
              <a:rPr lang="en-US" dirty="0" err="1"/>
              <a:t>System.out</a:t>
            </a:r>
            <a:r>
              <a:rPr lang="en-US" dirty="0"/>
              <a:t>.</a:t>
            </a:r>
          </a:p>
        </p:txBody>
      </p:sp>
      <p:cxnSp>
        <p:nvCxnSpPr>
          <p:cNvPr id="31" name="Straight Arrow Connector 30"/>
          <p:cNvCxnSpPr>
            <a:stCxn id="4" idx="2"/>
            <a:endCxn id="29" idx="0"/>
          </p:cNvCxnSpPr>
          <p:nvPr/>
        </p:nvCxnSpPr>
        <p:spPr>
          <a:xfrm>
            <a:off x="6781800" y="1752600"/>
            <a:ext cx="1066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239000" y="27432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e–d &gt;= f</a:t>
            </a:r>
          </a:p>
        </p:txBody>
      </p:sp>
      <p:sp>
        <p:nvSpPr>
          <p:cNvPr id="35" name="Rectangle 34"/>
          <p:cNvSpPr/>
          <p:nvPr/>
        </p:nvSpPr>
        <p:spPr>
          <a:xfrm>
            <a:off x="6781800" y="3581400"/>
            <a:ext cx="12192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middle &lt; e</a:t>
            </a:r>
          </a:p>
        </p:txBody>
      </p:sp>
      <p:cxnSp>
        <p:nvCxnSpPr>
          <p:cNvPr id="36" name="Straight Arrow Connector 35"/>
          <p:cNvCxnSpPr>
            <a:stCxn id="35" idx="2"/>
          </p:cNvCxnSpPr>
          <p:nvPr/>
        </p:nvCxnSpPr>
        <p:spPr>
          <a:xfrm flipH="1">
            <a:off x="6400800" y="3962400"/>
            <a:ext cx="990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6" idx="0"/>
          </p:cNvCxnSpPr>
          <p:nvPr/>
        </p:nvCxnSpPr>
        <p:spPr>
          <a:xfrm>
            <a:off x="7391400" y="3962400"/>
            <a:ext cx="838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29" idx="2"/>
            <a:endCxn id="34" idx="0"/>
          </p:cNvCxnSpPr>
          <p:nvPr/>
        </p:nvCxnSpPr>
        <p:spPr>
          <a:xfrm flipH="1">
            <a:off x="7772400" y="2514600"/>
            <a:ext cx="76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35" idx="0"/>
          </p:cNvCxnSpPr>
          <p:nvPr/>
        </p:nvCxnSpPr>
        <p:spPr>
          <a:xfrm flipH="1">
            <a:off x="7391400" y="3124200"/>
            <a:ext cx="304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a:stCxn id="7" idx="1"/>
            <a:endCxn id="34" idx="1"/>
          </p:cNvCxnSpPr>
          <p:nvPr/>
        </p:nvCxnSpPr>
        <p:spPr>
          <a:xfrm rot="10800000" flipH="1">
            <a:off x="6781800" y="2933700"/>
            <a:ext cx="457200" cy="2514600"/>
          </a:xfrm>
          <a:prstGeom prst="curvedConnector3">
            <a:avLst>
              <a:gd name="adj1" fmla="val -240476"/>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315200" y="6019800"/>
            <a:ext cx="1524000"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FF"/>
                </a:solidFill>
              </a:rPr>
              <a:t>System.out</a:t>
            </a:r>
            <a:r>
              <a:rPr lang="en-US" dirty="0">
                <a:solidFill>
                  <a:srgbClr val="0000FF"/>
                </a:solidFill>
              </a:rPr>
              <a:t>…</a:t>
            </a:r>
          </a:p>
          <a:p>
            <a:pPr algn="ctr"/>
            <a:r>
              <a:rPr lang="en-US" dirty="0">
                <a:solidFill>
                  <a:srgbClr val="0000FF"/>
                </a:solidFill>
              </a:rPr>
              <a:t>return</a:t>
            </a:r>
          </a:p>
        </p:txBody>
      </p:sp>
      <p:cxnSp>
        <p:nvCxnSpPr>
          <p:cNvPr id="51" name="Straight Arrow Connector 50"/>
          <p:cNvCxnSpPr>
            <a:stCxn id="7" idx="2"/>
            <a:endCxn id="49" idx="0"/>
          </p:cNvCxnSpPr>
          <p:nvPr/>
        </p:nvCxnSpPr>
        <p:spPr>
          <a:xfrm>
            <a:off x="7315200" y="5638800"/>
            <a:ext cx="7620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Curved Connector 54"/>
          <p:cNvCxnSpPr>
            <a:stCxn id="34" idx="3"/>
            <a:endCxn id="49" idx="0"/>
          </p:cNvCxnSpPr>
          <p:nvPr/>
        </p:nvCxnSpPr>
        <p:spPr>
          <a:xfrm flipH="1">
            <a:off x="8077200" y="2933700"/>
            <a:ext cx="228600" cy="3086100"/>
          </a:xfrm>
          <a:prstGeom prst="curvedConnector4">
            <a:avLst>
              <a:gd name="adj1" fmla="val -258730"/>
              <a:gd name="adj2" fmla="val 67195"/>
            </a:avLst>
          </a:prstGeom>
          <a:ln>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a:stretch>
            <a:fillRect/>
          </a:stretch>
        </p:blipFill>
        <p:spPr>
          <a:xfrm>
            <a:off x="6019800" y="1828800"/>
            <a:ext cx="533400" cy="555860"/>
          </a:xfrm>
          <a:prstGeom prst="rect">
            <a:avLst/>
          </a:prstGeom>
        </p:spPr>
      </p:pic>
      <p:pic>
        <p:nvPicPr>
          <p:cNvPr id="32" name="Picture 31"/>
          <p:cNvPicPr>
            <a:picLocks noChangeAspect="1"/>
          </p:cNvPicPr>
          <p:nvPr/>
        </p:nvPicPr>
        <p:blipFill>
          <a:blip r:embed="rId3"/>
          <a:stretch>
            <a:fillRect/>
          </a:stretch>
        </p:blipFill>
        <p:spPr>
          <a:xfrm>
            <a:off x="7239000" y="1600200"/>
            <a:ext cx="533400" cy="555860"/>
          </a:xfrm>
          <a:prstGeom prst="rect">
            <a:avLst/>
          </a:prstGeom>
        </p:spPr>
      </p:pic>
      <p:pic>
        <p:nvPicPr>
          <p:cNvPr id="33" name="Picture 32"/>
          <p:cNvPicPr>
            <a:picLocks noChangeAspect="1"/>
          </p:cNvPicPr>
          <p:nvPr/>
        </p:nvPicPr>
        <p:blipFill>
          <a:blip r:embed="rId3"/>
          <a:stretch>
            <a:fillRect/>
          </a:stretch>
        </p:blipFill>
        <p:spPr>
          <a:xfrm>
            <a:off x="8458200" y="2971800"/>
            <a:ext cx="533400" cy="555860"/>
          </a:xfrm>
          <a:prstGeom prst="rect">
            <a:avLst/>
          </a:prstGeom>
        </p:spPr>
      </p:pic>
      <p:pic>
        <p:nvPicPr>
          <p:cNvPr id="37" name="Picture 36"/>
          <p:cNvPicPr>
            <a:picLocks noChangeAspect="1"/>
          </p:cNvPicPr>
          <p:nvPr/>
        </p:nvPicPr>
        <p:blipFill>
          <a:blip r:embed="rId3"/>
          <a:stretch>
            <a:fillRect/>
          </a:stretch>
        </p:blipFill>
        <p:spPr>
          <a:xfrm>
            <a:off x="7391400" y="2971800"/>
            <a:ext cx="533400" cy="555860"/>
          </a:xfrm>
          <a:prstGeom prst="rect">
            <a:avLst/>
          </a:prstGeom>
        </p:spPr>
      </p:pic>
      <p:pic>
        <p:nvPicPr>
          <p:cNvPr id="39" name="Picture 38"/>
          <p:cNvPicPr>
            <a:picLocks noChangeAspect="1"/>
          </p:cNvPicPr>
          <p:nvPr/>
        </p:nvPicPr>
        <p:blipFill>
          <a:blip r:embed="rId3"/>
          <a:stretch>
            <a:fillRect/>
          </a:stretch>
        </p:blipFill>
        <p:spPr>
          <a:xfrm>
            <a:off x="7543800" y="3810000"/>
            <a:ext cx="533400" cy="555860"/>
          </a:xfrm>
          <a:prstGeom prst="rect">
            <a:avLst/>
          </a:prstGeom>
        </p:spPr>
      </p:pic>
      <p:pic>
        <p:nvPicPr>
          <p:cNvPr id="41" name="Picture 40"/>
          <p:cNvPicPr>
            <a:picLocks noChangeAspect="1"/>
          </p:cNvPicPr>
          <p:nvPr/>
        </p:nvPicPr>
        <p:blipFill>
          <a:blip r:embed="rId3"/>
          <a:stretch>
            <a:fillRect/>
          </a:stretch>
        </p:blipFill>
        <p:spPr>
          <a:xfrm>
            <a:off x="6477000" y="3886200"/>
            <a:ext cx="533400" cy="555860"/>
          </a:xfrm>
          <a:prstGeom prst="rect">
            <a:avLst/>
          </a:prstGeom>
        </p:spPr>
      </p:pic>
      <p:sp>
        <p:nvSpPr>
          <p:cNvPr id="13" name="TextBox 12"/>
          <p:cNvSpPr txBox="1"/>
          <p:nvPr/>
        </p:nvSpPr>
        <p:spPr>
          <a:xfrm>
            <a:off x="762000" y="2895600"/>
            <a:ext cx="2001457" cy="646331"/>
          </a:xfrm>
          <a:prstGeom prst="rect">
            <a:avLst/>
          </a:prstGeom>
          <a:noFill/>
        </p:spPr>
        <p:txBody>
          <a:bodyPr wrap="none" rtlCol="0">
            <a:spAutoFit/>
          </a:bodyPr>
          <a:lstStyle/>
          <a:p>
            <a:r>
              <a:rPr lang="en-US" dirty="0"/>
              <a:t>A test where </a:t>
            </a:r>
            <a:r>
              <a:rPr lang="en-US" dirty="0">
                <a:solidFill>
                  <a:srgbClr val="0000FF"/>
                </a:solidFill>
              </a:rPr>
              <a:t>d &gt;= e</a:t>
            </a:r>
          </a:p>
          <a:p>
            <a:r>
              <a:rPr lang="en-US" dirty="0"/>
              <a:t>A test where </a:t>
            </a:r>
            <a:r>
              <a:rPr lang="en-US" dirty="0">
                <a:solidFill>
                  <a:srgbClr val="0000FF"/>
                </a:solidFill>
              </a:rPr>
              <a:t>d &lt; e</a:t>
            </a:r>
          </a:p>
        </p:txBody>
      </p:sp>
      <p:sp>
        <p:nvSpPr>
          <p:cNvPr id="46" name="TextBox 45"/>
          <p:cNvSpPr txBox="1"/>
          <p:nvPr/>
        </p:nvSpPr>
        <p:spPr>
          <a:xfrm>
            <a:off x="762000" y="3810000"/>
            <a:ext cx="2146742" cy="646331"/>
          </a:xfrm>
          <a:prstGeom prst="rect">
            <a:avLst/>
          </a:prstGeom>
          <a:noFill/>
        </p:spPr>
        <p:txBody>
          <a:bodyPr wrap="none" rtlCol="0">
            <a:spAutoFit/>
          </a:bodyPr>
          <a:lstStyle/>
          <a:p>
            <a:r>
              <a:rPr lang="en-US" dirty="0"/>
              <a:t>A test where </a:t>
            </a:r>
            <a:r>
              <a:rPr lang="en-US" dirty="0">
                <a:solidFill>
                  <a:srgbClr val="0000FF"/>
                </a:solidFill>
              </a:rPr>
              <a:t>e-d &gt;= f</a:t>
            </a:r>
          </a:p>
          <a:p>
            <a:r>
              <a:rPr lang="en-US" dirty="0"/>
              <a:t>A test where </a:t>
            </a:r>
            <a:r>
              <a:rPr lang="en-US" dirty="0">
                <a:solidFill>
                  <a:srgbClr val="0000FF"/>
                </a:solidFill>
              </a:rPr>
              <a:t>e-d &lt; f</a:t>
            </a:r>
          </a:p>
        </p:txBody>
      </p:sp>
      <p:sp>
        <p:nvSpPr>
          <p:cNvPr id="47" name="TextBox 46"/>
          <p:cNvSpPr txBox="1"/>
          <p:nvPr/>
        </p:nvSpPr>
        <p:spPr>
          <a:xfrm>
            <a:off x="748858" y="4800600"/>
            <a:ext cx="2527931" cy="646331"/>
          </a:xfrm>
          <a:prstGeom prst="rect">
            <a:avLst/>
          </a:prstGeom>
          <a:noFill/>
        </p:spPr>
        <p:txBody>
          <a:bodyPr wrap="none" rtlCol="0">
            <a:spAutoFit/>
          </a:bodyPr>
          <a:lstStyle/>
          <a:p>
            <a:r>
              <a:rPr lang="en-US" dirty="0"/>
              <a:t>A test where </a:t>
            </a:r>
            <a:r>
              <a:rPr lang="en-US" dirty="0">
                <a:solidFill>
                  <a:srgbClr val="0000FF"/>
                </a:solidFill>
              </a:rPr>
              <a:t>middle &lt; e</a:t>
            </a:r>
          </a:p>
          <a:p>
            <a:r>
              <a:rPr lang="en-US" dirty="0"/>
              <a:t>A test where </a:t>
            </a:r>
            <a:r>
              <a:rPr lang="en-US" dirty="0">
                <a:solidFill>
                  <a:srgbClr val="0000FF"/>
                </a:solidFill>
              </a:rPr>
              <a:t>middle &gt;= e</a:t>
            </a:r>
          </a:p>
        </p:txBody>
      </p:sp>
      <p:sp>
        <p:nvSpPr>
          <p:cNvPr id="14" name="TextBox 13"/>
          <p:cNvSpPr txBox="1"/>
          <p:nvPr/>
        </p:nvSpPr>
        <p:spPr>
          <a:xfrm>
            <a:off x="381000" y="5791200"/>
            <a:ext cx="4661327" cy="369332"/>
          </a:xfrm>
          <a:prstGeom prst="rect">
            <a:avLst/>
          </a:prstGeom>
          <a:noFill/>
        </p:spPr>
        <p:txBody>
          <a:bodyPr wrap="none" rtlCol="0">
            <a:spAutoFit/>
          </a:bodyPr>
          <a:lstStyle/>
          <a:p>
            <a:r>
              <a:rPr lang="en-US" i="1" dirty="0">
                <a:solidFill>
                  <a:srgbClr val="FF0000"/>
                </a:solidFill>
              </a:rPr>
              <a:t>Note: A single test may cover multiple branches</a:t>
            </a:r>
          </a:p>
        </p:txBody>
      </p:sp>
    </p:spTree>
    <p:extLst>
      <p:ext uri="{BB962C8B-B14F-4D97-AF65-F5344CB8AC3E}">
        <p14:creationId xmlns:p14="http://schemas.microsoft.com/office/powerpoint/2010/main" val="25416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dissolve">
                                      <p:cBhvr>
                                        <p:cTn id="10" dur="500"/>
                                        <p:tgtEl>
                                          <p:spTgt spid="4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dissolv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dissolve">
                                      <p:cBhvr>
                                        <p:cTn id="21" dur="500"/>
                                        <p:tgtEl>
                                          <p:spTgt spid="3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dissolve">
                                      <p:cBhvr>
                                        <p:cTn id="29" dur="500"/>
                                        <p:tgtEl>
                                          <p:spTgt spid="37"/>
                                        </p:tgtEl>
                                      </p:cBhvr>
                                    </p:animEffect>
                                  </p:childTnLst>
                                </p:cTn>
                              </p:par>
                              <p:par>
                                <p:cTn id="30" presetID="9"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dissolve">
                                      <p:cBhvr>
                                        <p:cTn id="32" dur="500"/>
                                        <p:tgtEl>
                                          <p:spTgt spid="3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dissolv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dissolve">
                                      <p:cBhvr>
                                        <p:cTn id="43" dur="500"/>
                                        <p:tgtEl>
                                          <p:spTgt spid="3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dissolv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P spid="12" grpId="0" animBg="1"/>
      <p:bldP spid="13" grpId="0"/>
      <p:bldP spid="46" grpId="0"/>
      <p:bldP spid="47" grpId="0"/>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9</a:t>
            </a:r>
          </a:p>
        </p:txBody>
      </p:sp>
      <p:sp>
        <p:nvSpPr>
          <p:cNvPr id="3" name="Content Placeholder 2"/>
          <p:cNvSpPr>
            <a:spLocks noGrp="1"/>
          </p:cNvSpPr>
          <p:nvPr>
            <p:ph idx="1"/>
          </p:nvPr>
        </p:nvSpPr>
        <p:spPr/>
        <p:txBody>
          <a:bodyPr/>
          <a:lstStyle/>
          <a:p>
            <a:pPr algn="just"/>
            <a:r>
              <a:rPr lang="en-US" dirty="0"/>
              <a:t>Write a set of tests to cover each branch of the manipulate() function. How many tests did you write? Is it the minimum number of tests to cover all the branches? </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a:t>Disk.java</a:t>
            </a:r>
            <a:r>
              <a:rPr lang="en-US" dirty="0"/>
              <a:t>; </a:t>
            </a:r>
            <a:r>
              <a:rPr lang="en-US" dirty="0" err="1"/>
              <a:t>DiskBranchCoverage.java</a:t>
            </a:r>
            <a:endParaRPr lang="en-US" dirty="0"/>
          </a:p>
        </p:txBody>
      </p:sp>
    </p:spTree>
    <p:extLst>
      <p:ext uri="{BB962C8B-B14F-4D97-AF65-F5344CB8AC3E}">
        <p14:creationId xmlns:p14="http://schemas.microsoft.com/office/powerpoint/2010/main" val="29439584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dirty="0"/>
              <a:t>Every Path</a:t>
            </a:r>
          </a:p>
        </p:txBody>
      </p:sp>
      <p:sp>
        <p:nvSpPr>
          <p:cNvPr id="165891" name="Rectangle 3"/>
          <p:cNvSpPr>
            <a:spLocks noGrp="1" noChangeArrowheads="1"/>
          </p:cNvSpPr>
          <p:nvPr>
            <p:ph type="body" idx="1"/>
          </p:nvPr>
        </p:nvSpPr>
        <p:spPr/>
        <p:txBody>
          <a:bodyPr>
            <a:normAutofit/>
          </a:bodyPr>
          <a:lstStyle/>
          <a:p>
            <a:pPr algn="just"/>
            <a:r>
              <a:rPr lang="en-US" altLang="en-US" dirty="0"/>
              <a:t>A path is defined as a sequence of node in the control flow graph between the entry node of the graph and the exit node</a:t>
            </a:r>
          </a:p>
          <a:p>
            <a:endParaRPr lang="en-US" altLang="en-US" dirty="0"/>
          </a:p>
        </p:txBody>
      </p:sp>
      <p:sp>
        <p:nvSpPr>
          <p:cNvPr id="4" name="Rectangle 3"/>
          <p:cNvSpPr/>
          <p:nvPr/>
        </p:nvSpPr>
        <p:spPr>
          <a:xfrm>
            <a:off x="6324600" y="27813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cond1</a:t>
            </a:r>
          </a:p>
        </p:txBody>
      </p:sp>
      <p:sp>
        <p:nvSpPr>
          <p:cNvPr id="5" name="Rectangle 4"/>
          <p:cNvSpPr/>
          <p:nvPr/>
        </p:nvSpPr>
        <p:spPr>
          <a:xfrm>
            <a:off x="5486400" y="46101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239000" y="46101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324600" y="56769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Loop Tail</a:t>
            </a:r>
          </a:p>
        </p:txBody>
      </p:sp>
      <p:sp>
        <p:nvSpPr>
          <p:cNvPr id="8" name="Rectangle 7"/>
          <p:cNvSpPr/>
          <p:nvPr/>
        </p:nvSpPr>
        <p:spPr>
          <a:xfrm>
            <a:off x="6324600" y="36195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cond2</a:t>
            </a:r>
          </a:p>
        </p:txBody>
      </p:sp>
      <p:cxnSp>
        <p:nvCxnSpPr>
          <p:cNvPr id="9" name="Straight Arrow Connector 8"/>
          <p:cNvCxnSpPr>
            <a:stCxn id="8" idx="2"/>
            <a:endCxn id="5" idx="0"/>
          </p:cNvCxnSpPr>
          <p:nvPr/>
        </p:nvCxnSpPr>
        <p:spPr>
          <a:xfrm flipH="1">
            <a:off x="6019800" y="40005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8" idx="2"/>
            <a:endCxn id="6" idx="0"/>
          </p:cNvCxnSpPr>
          <p:nvPr/>
        </p:nvCxnSpPr>
        <p:spPr>
          <a:xfrm>
            <a:off x="6858000" y="4000500"/>
            <a:ext cx="914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7" idx="0"/>
          </p:cNvCxnSpPr>
          <p:nvPr/>
        </p:nvCxnSpPr>
        <p:spPr>
          <a:xfrm>
            <a:off x="5943600" y="49911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7" idx="0"/>
          </p:cNvCxnSpPr>
          <p:nvPr/>
        </p:nvCxnSpPr>
        <p:spPr>
          <a:xfrm flipH="1">
            <a:off x="6858000" y="49911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669823" y="4621768"/>
            <a:ext cx="730977" cy="369332"/>
          </a:xfrm>
          <a:prstGeom prst="rect">
            <a:avLst/>
          </a:prstGeom>
          <a:noFill/>
        </p:spPr>
        <p:txBody>
          <a:bodyPr wrap="none" rtlCol="0">
            <a:spAutoFit/>
          </a:bodyPr>
          <a:lstStyle/>
          <a:p>
            <a:r>
              <a:rPr lang="en-US" dirty="0"/>
              <a:t>stmt1</a:t>
            </a:r>
          </a:p>
        </p:txBody>
      </p:sp>
      <p:sp>
        <p:nvSpPr>
          <p:cNvPr id="14" name="TextBox 13"/>
          <p:cNvSpPr txBox="1"/>
          <p:nvPr/>
        </p:nvSpPr>
        <p:spPr>
          <a:xfrm>
            <a:off x="7391400" y="4610100"/>
            <a:ext cx="730977" cy="369332"/>
          </a:xfrm>
          <a:prstGeom prst="rect">
            <a:avLst/>
          </a:prstGeom>
          <a:noFill/>
        </p:spPr>
        <p:txBody>
          <a:bodyPr wrap="none" rtlCol="0">
            <a:spAutoFit/>
          </a:bodyPr>
          <a:lstStyle/>
          <a:p>
            <a:r>
              <a:rPr lang="en-US" dirty="0"/>
              <a:t>stmt2</a:t>
            </a:r>
          </a:p>
        </p:txBody>
      </p:sp>
      <p:cxnSp>
        <p:nvCxnSpPr>
          <p:cNvPr id="15" name="Straight Arrow Connector 14"/>
          <p:cNvCxnSpPr>
            <a:endCxn id="8" idx="0"/>
          </p:cNvCxnSpPr>
          <p:nvPr/>
        </p:nvCxnSpPr>
        <p:spPr>
          <a:xfrm>
            <a:off x="6858000" y="31623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7" idx="3"/>
            <a:endCxn id="4" idx="3"/>
          </p:cNvCxnSpPr>
          <p:nvPr/>
        </p:nvCxnSpPr>
        <p:spPr>
          <a:xfrm flipV="1">
            <a:off x="7391400" y="2971800"/>
            <a:ext cx="12700" cy="2895600"/>
          </a:xfrm>
          <a:prstGeom prst="curvedConnector3">
            <a:avLst>
              <a:gd name="adj1" fmla="val 11228567"/>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6324600" y="63627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508023" y="6362700"/>
            <a:ext cx="730977" cy="369332"/>
          </a:xfrm>
          <a:prstGeom prst="rect">
            <a:avLst/>
          </a:prstGeom>
          <a:noFill/>
        </p:spPr>
        <p:txBody>
          <a:bodyPr wrap="none" rtlCol="0">
            <a:spAutoFit/>
          </a:bodyPr>
          <a:lstStyle/>
          <a:p>
            <a:r>
              <a:rPr lang="en-US" dirty="0"/>
              <a:t>stmt3</a:t>
            </a:r>
          </a:p>
        </p:txBody>
      </p:sp>
      <p:cxnSp>
        <p:nvCxnSpPr>
          <p:cNvPr id="19" name="Straight Arrow Connector 18"/>
          <p:cNvCxnSpPr>
            <a:stCxn id="7" idx="2"/>
            <a:endCxn id="18" idx="0"/>
          </p:cNvCxnSpPr>
          <p:nvPr/>
        </p:nvCxnSpPr>
        <p:spPr>
          <a:xfrm>
            <a:off x="6858000" y="6057900"/>
            <a:ext cx="15512"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4" idx="1"/>
            <a:endCxn id="17" idx="1"/>
          </p:cNvCxnSpPr>
          <p:nvPr/>
        </p:nvCxnSpPr>
        <p:spPr>
          <a:xfrm rot="10800000" flipV="1">
            <a:off x="6324600" y="2971800"/>
            <a:ext cx="12700" cy="3581400"/>
          </a:xfrm>
          <a:prstGeom prst="curvedConnector3">
            <a:avLst>
              <a:gd name="adj1" fmla="val 9228567"/>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52400" y="3886200"/>
            <a:ext cx="4782154" cy="369332"/>
          </a:xfrm>
          <a:prstGeom prst="rect">
            <a:avLst/>
          </a:prstGeom>
          <a:noFill/>
        </p:spPr>
        <p:txBody>
          <a:bodyPr wrap="none" rtlCol="0">
            <a:spAutoFit/>
          </a:bodyPr>
          <a:lstStyle/>
          <a:p>
            <a:r>
              <a:rPr lang="en-US" dirty="0">
                <a:solidFill>
                  <a:srgbClr val="FF0000"/>
                </a:solidFill>
              </a:rPr>
              <a:t>cond1-&gt;cond2-&gt;stmt1-&gt;loop tail-&gt;stmt3 </a:t>
            </a:r>
            <a:r>
              <a:rPr lang="en-US" dirty="0"/>
              <a:t>is a path</a:t>
            </a:r>
          </a:p>
        </p:txBody>
      </p:sp>
      <p:sp>
        <p:nvSpPr>
          <p:cNvPr id="22" name="TextBox 21"/>
          <p:cNvSpPr txBox="1"/>
          <p:nvPr/>
        </p:nvSpPr>
        <p:spPr>
          <a:xfrm>
            <a:off x="138378" y="4495800"/>
            <a:ext cx="4738422" cy="646331"/>
          </a:xfrm>
          <a:prstGeom prst="rect">
            <a:avLst/>
          </a:prstGeom>
          <a:noFill/>
        </p:spPr>
        <p:txBody>
          <a:bodyPr wrap="none" rtlCol="0">
            <a:spAutoFit/>
          </a:bodyPr>
          <a:lstStyle/>
          <a:p>
            <a:r>
              <a:rPr lang="en-US" dirty="0">
                <a:solidFill>
                  <a:srgbClr val="FF0000"/>
                </a:solidFill>
              </a:rPr>
              <a:t>cond1-&gt;cond2-&gt;stmt1-&gt;loop tail-&gt;cond1-&gt;cond2</a:t>
            </a:r>
          </a:p>
          <a:p>
            <a:r>
              <a:rPr lang="en-US" dirty="0">
                <a:solidFill>
                  <a:srgbClr val="FF0000"/>
                </a:solidFill>
              </a:rPr>
              <a:t>-&gt;stmt2-&gt;loop tail-&gt;stmt3 </a:t>
            </a:r>
            <a:r>
              <a:rPr lang="en-US" dirty="0"/>
              <a:t>is also a path </a:t>
            </a:r>
            <a:endParaRPr lang="en-US" dirty="0">
              <a:solidFill>
                <a:srgbClr val="FF0000"/>
              </a:solidFill>
            </a:endParaRPr>
          </a:p>
        </p:txBody>
      </p:sp>
      <p:sp>
        <p:nvSpPr>
          <p:cNvPr id="23" name="TextBox 22"/>
          <p:cNvSpPr txBox="1"/>
          <p:nvPr/>
        </p:nvSpPr>
        <p:spPr>
          <a:xfrm>
            <a:off x="94646" y="5334000"/>
            <a:ext cx="4673275" cy="646331"/>
          </a:xfrm>
          <a:prstGeom prst="rect">
            <a:avLst/>
          </a:prstGeom>
          <a:noFill/>
        </p:spPr>
        <p:txBody>
          <a:bodyPr wrap="none" rtlCol="0">
            <a:spAutoFit/>
          </a:bodyPr>
          <a:lstStyle/>
          <a:p>
            <a:r>
              <a:rPr lang="en-US" dirty="0">
                <a:solidFill>
                  <a:srgbClr val="FF0000"/>
                </a:solidFill>
              </a:rPr>
              <a:t>cond1-&gt;cond2-&gt;stmt1-&gt;stmt2-&gt;loop tail-&gt;stmt3 </a:t>
            </a:r>
          </a:p>
          <a:p>
            <a:r>
              <a:rPr lang="en-US" dirty="0"/>
              <a:t>is </a:t>
            </a:r>
            <a:r>
              <a:rPr lang="en-US" b="1" dirty="0"/>
              <a:t>not</a:t>
            </a:r>
            <a:r>
              <a:rPr lang="en-US" dirty="0"/>
              <a:t> a path</a:t>
            </a:r>
          </a:p>
        </p:txBody>
      </p:sp>
      <p:sp>
        <p:nvSpPr>
          <p:cNvPr id="3" name="TextBox 2"/>
          <p:cNvSpPr txBox="1"/>
          <p:nvPr/>
        </p:nvSpPr>
        <p:spPr>
          <a:xfrm>
            <a:off x="914400" y="6172200"/>
            <a:ext cx="2708957" cy="369332"/>
          </a:xfrm>
          <a:prstGeom prst="rect">
            <a:avLst/>
          </a:prstGeom>
          <a:noFill/>
        </p:spPr>
        <p:txBody>
          <a:bodyPr wrap="none" rtlCol="0">
            <a:spAutoFit/>
          </a:bodyPr>
          <a:lstStyle/>
          <a:p>
            <a:r>
              <a:rPr lang="en-US" b="1" i="1" dirty="0">
                <a:solidFill>
                  <a:srgbClr val="FF0000"/>
                </a:solidFill>
              </a:rPr>
              <a:t>How many paths in total? </a:t>
            </a:r>
          </a:p>
        </p:txBody>
      </p:sp>
    </p:spTree>
    <p:extLst>
      <p:ext uri="{BB962C8B-B14F-4D97-AF65-F5344CB8AC3E}">
        <p14:creationId xmlns:p14="http://schemas.microsoft.com/office/powerpoint/2010/main" val="91784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870857" y="1451429"/>
            <a:ext cx="2624667" cy="4668761"/>
          </a:xfrm>
          <a:custGeom>
            <a:avLst/>
            <a:gdLst>
              <a:gd name="connsiteX0" fmla="*/ 725714 w 2624667"/>
              <a:gd name="connsiteY0" fmla="*/ 241904 h 4668761"/>
              <a:gd name="connsiteX1" fmla="*/ 725714 w 2624667"/>
              <a:gd name="connsiteY1" fmla="*/ 241904 h 4668761"/>
              <a:gd name="connsiteX2" fmla="*/ 713619 w 2624667"/>
              <a:gd name="connsiteY2" fmla="*/ 919238 h 4668761"/>
              <a:gd name="connsiteX3" fmla="*/ 677333 w 2624667"/>
              <a:gd name="connsiteY3" fmla="*/ 1088571 h 4668761"/>
              <a:gd name="connsiteX4" fmla="*/ 665238 w 2624667"/>
              <a:gd name="connsiteY4" fmla="*/ 1173238 h 4668761"/>
              <a:gd name="connsiteX5" fmla="*/ 641048 w 2624667"/>
              <a:gd name="connsiteY5" fmla="*/ 1245809 h 4668761"/>
              <a:gd name="connsiteX6" fmla="*/ 616857 w 2624667"/>
              <a:gd name="connsiteY6" fmla="*/ 1318381 h 4668761"/>
              <a:gd name="connsiteX7" fmla="*/ 604762 w 2624667"/>
              <a:gd name="connsiteY7" fmla="*/ 1354666 h 4668761"/>
              <a:gd name="connsiteX8" fmla="*/ 568476 w 2624667"/>
              <a:gd name="connsiteY8" fmla="*/ 1475619 h 4668761"/>
              <a:gd name="connsiteX9" fmla="*/ 556381 w 2624667"/>
              <a:gd name="connsiteY9" fmla="*/ 1511904 h 4668761"/>
              <a:gd name="connsiteX10" fmla="*/ 544286 w 2624667"/>
              <a:gd name="connsiteY10" fmla="*/ 1548190 h 4668761"/>
              <a:gd name="connsiteX11" fmla="*/ 520095 w 2624667"/>
              <a:gd name="connsiteY11" fmla="*/ 1584476 h 4668761"/>
              <a:gd name="connsiteX12" fmla="*/ 483810 w 2624667"/>
              <a:gd name="connsiteY12" fmla="*/ 1657047 h 4668761"/>
              <a:gd name="connsiteX13" fmla="*/ 459619 w 2624667"/>
              <a:gd name="connsiteY13" fmla="*/ 1681238 h 4668761"/>
              <a:gd name="connsiteX14" fmla="*/ 411238 w 2624667"/>
              <a:gd name="connsiteY14" fmla="*/ 1753809 h 4668761"/>
              <a:gd name="connsiteX15" fmla="*/ 362857 w 2624667"/>
              <a:gd name="connsiteY15" fmla="*/ 1862666 h 4668761"/>
              <a:gd name="connsiteX16" fmla="*/ 314476 w 2624667"/>
              <a:gd name="connsiteY16" fmla="*/ 1935238 h 4668761"/>
              <a:gd name="connsiteX17" fmla="*/ 278191 w 2624667"/>
              <a:gd name="connsiteY17" fmla="*/ 2007809 h 4668761"/>
              <a:gd name="connsiteX18" fmla="*/ 217714 w 2624667"/>
              <a:gd name="connsiteY18" fmla="*/ 2068285 h 4668761"/>
              <a:gd name="connsiteX19" fmla="*/ 193524 w 2624667"/>
              <a:gd name="connsiteY19" fmla="*/ 2104571 h 4668761"/>
              <a:gd name="connsiteX20" fmla="*/ 169333 w 2624667"/>
              <a:gd name="connsiteY20" fmla="*/ 2177142 h 4668761"/>
              <a:gd name="connsiteX21" fmla="*/ 133048 w 2624667"/>
              <a:gd name="connsiteY21" fmla="*/ 2213428 h 4668761"/>
              <a:gd name="connsiteX22" fmla="*/ 120953 w 2624667"/>
              <a:gd name="connsiteY22" fmla="*/ 2249714 h 4668761"/>
              <a:gd name="connsiteX23" fmla="*/ 84667 w 2624667"/>
              <a:gd name="connsiteY23" fmla="*/ 2273904 h 4668761"/>
              <a:gd name="connsiteX24" fmla="*/ 72572 w 2624667"/>
              <a:gd name="connsiteY24" fmla="*/ 2286000 h 4668761"/>
              <a:gd name="connsiteX25" fmla="*/ 0 w 2624667"/>
              <a:gd name="connsiteY25" fmla="*/ 3749523 h 4668761"/>
              <a:gd name="connsiteX26" fmla="*/ 1016000 w 2624667"/>
              <a:gd name="connsiteY26" fmla="*/ 4668761 h 4668761"/>
              <a:gd name="connsiteX27" fmla="*/ 2624667 w 2624667"/>
              <a:gd name="connsiteY27" fmla="*/ 4463142 h 4668761"/>
              <a:gd name="connsiteX28" fmla="*/ 2503714 w 2624667"/>
              <a:gd name="connsiteY28" fmla="*/ 3386666 h 4668761"/>
              <a:gd name="connsiteX29" fmla="*/ 1524000 w 2624667"/>
              <a:gd name="connsiteY29" fmla="*/ 2902857 h 4668761"/>
              <a:gd name="connsiteX30" fmla="*/ 1415143 w 2624667"/>
              <a:gd name="connsiteY30" fmla="*/ 2165047 h 4668761"/>
              <a:gd name="connsiteX31" fmla="*/ 2032000 w 2624667"/>
              <a:gd name="connsiteY31" fmla="*/ 1790095 h 4668761"/>
              <a:gd name="connsiteX32" fmla="*/ 2491619 w 2624667"/>
              <a:gd name="connsiteY32" fmla="*/ 1257904 h 4668761"/>
              <a:gd name="connsiteX33" fmla="*/ 2394857 w 2624667"/>
              <a:gd name="connsiteY33" fmla="*/ 459619 h 4668761"/>
              <a:gd name="connsiteX34" fmla="*/ 2007810 w 2624667"/>
              <a:gd name="connsiteY34" fmla="*/ 0 h 4668761"/>
              <a:gd name="connsiteX35" fmla="*/ 725714 w 2624667"/>
              <a:gd name="connsiteY35" fmla="*/ 241904 h 466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24667" h="4668761">
                <a:moveTo>
                  <a:pt x="725714" y="241904"/>
                </a:moveTo>
                <a:lnTo>
                  <a:pt x="725714" y="241904"/>
                </a:lnTo>
                <a:cubicBezTo>
                  <a:pt x="721682" y="467682"/>
                  <a:pt x="723872" y="693657"/>
                  <a:pt x="713619" y="919238"/>
                </a:cubicBezTo>
                <a:cubicBezTo>
                  <a:pt x="709488" y="1010122"/>
                  <a:pt x="689974" y="1019049"/>
                  <a:pt x="677333" y="1088571"/>
                </a:cubicBezTo>
                <a:cubicBezTo>
                  <a:pt x="672233" y="1116620"/>
                  <a:pt x="671648" y="1145459"/>
                  <a:pt x="665238" y="1173238"/>
                </a:cubicBezTo>
                <a:cubicBezTo>
                  <a:pt x="659504" y="1198084"/>
                  <a:pt x="649111" y="1221619"/>
                  <a:pt x="641048" y="1245809"/>
                </a:cubicBezTo>
                <a:lnTo>
                  <a:pt x="616857" y="1318381"/>
                </a:lnTo>
                <a:cubicBezTo>
                  <a:pt x="612825" y="1330476"/>
                  <a:pt x="607854" y="1342297"/>
                  <a:pt x="604762" y="1354666"/>
                </a:cubicBezTo>
                <a:cubicBezTo>
                  <a:pt x="586482" y="1427786"/>
                  <a:pt x="597924" y="1387275"/>
                  <a:pt x="568476" y="1475619"/>
                </a:cubicBezTo>
                <a:lnTo>
                  <a:pt x="556381" y="1511904"/>
                </a:lnTo>
                <a:cubicBezTo>
                  <a:pt x="552349" y="1523999"/>
                  <a:pt x="551358" y="1537582"/>
                  <a:pt x="544286" y="1548190"/>
                </a:cubicBezTo>
                <a:lnTo>
                  <a:pt x="520095" y="1584476"/>
                </a:lnTo>
                <a:cubicBezTo>
                  <a:pt x="507320" y="1622800"/>
                  <a:pt x="510605" y="1623552"/>
                  <a:pt x="483810" y="1657047"/>
                </a:cubicBezTo>
                <a:cubicBezTo>
                  <a:pt x="476686" y="1665952"/>
                  <a:pt x="466461" y="1672115"/>
                  <a:pt x="459619" y="1681238"/>
                </a:cubicBezTo>
                <a:cubicBezTo>
                  <a:pt x="442175" y="1704497"/>
                  <a:pt x="411238" y="1753809"/>
                  <a:pt x="411238" y="1753809"/>
                </a:cubicBezTo>
                <a:cubicBezTo>
                  <a:pt x="382451" y="1840172"/>
                  <a:pt x="401193" y="1805165"/>
                  <a:pt x="362857" y="1862666"/>
                </a:cubicBezTo>
                <a:cubicBezTo>
                  <a:pt x="334099" y="1948943"/>
                  <a:pt x="374876" y="1844638"/>
                  <a:pt x="314476" y="1935238"/>
                </a:cubicBezTo>
                <a:cubicBezTo>
                  <a:pt x="255098" y="2024304"/>
                  <a:pt x="358123" y="1916458"/>
                  <a:pt x="278191" y="2007809"/>
                </a:cubicBezTo>
                <a:cubicBezTo>
                  <a:pt x="259418" y="2029264"/>
                  <a:pt x="233528" y="2044564"/>
                  <a:pt x="217714" y="2068285"/>
                </a:cubicBezTo>
                <a:cubicBezTo>
                  <a:pt x="209651" y="2080380"/>
                  <a:pt x="199428" y="2091287"/>
                  <a:pt x="193524" y="2104571"/>
                </a:cubicBezTo>
                <a:cubicBezTo>
                  <a:pt x="183168" y="2127872"/>
                  <a:pt x="187363" y="2159111"/>
                  <a:pt x="169333" y="2177142"/>
                </a:cubicBezTo>
                <a:lnTo>
                  <a:pt x="133048" y="2213428"/>
                </a:lnTo>
                <a:cubicBezTo>
                  <a:pt x="129016" y="2225523"/>
                  <a:pt x="128918" y="2239758"/>
                  <a:pt x="120953" y="2249714"/>
                </a:cubicBezTo>
                <a:cubicBezTo>
                  <a:pt x="111872" y="2261065"/>
                  <a:pt x="96296" y="2265182"/>
                  <a:pt x="84667" y="2273904"/>
                </a:cubicBezTo>
                <a:cubicBezTo>
                  <a:pt x="80106" y="2277325"/>
                  <a:pt x="76604" y="2281968"/>
                  <a:pt x="72572" y="2286000"/>
                </a:cubicBezTo>
                <a:lnTo>
                  <a:pt x="0" y="3749523"/>
                </a:lnTo>
                <a:lnTo>
                  <a:pt x="1016000" y="4668761"/>
                </a:lnTo>
                <a:lnTo>
                  <a:pt x="2624667" y="4463142"/>
                </a:lnTo>
                <a:lnTo>
                  <a:pt x="2503714" y="3386666"/>
                </a:lnTo>
                <a:lnTo>
                  <a:pt x="1524000" y="2902857"/>
                </a:lnTo>
                <a:lnTo>
                  <a:pt x="1415143" y="2165047"/>
                </a:lnTo>
                <a:lnTo>
                  <a:pt x="2032000" y="1790095"/>
                </a:lnTo>
                <a:lnTo>
                  <a:pt x="2491619" y="1257904"/>
                </a:lnTo>
                <a:lnTo>
                  <a:pt x="2394857" y="459619"/>
                </a:lnTo>
                <a:lnTo>
                  <a:pt x="2007810" y="0"/>
                </a:lnTo>
                <a:lnTo>
                  <a:pt x="725714" y="241904"/>
                </a:lnTo>
                <a:close/>
              </a:path>
            </a:pathLst>
          </a:cu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Every Path</a:t>
            </a:r>
          </a:p>
        </p:txBody>
      </p:sp>
      <p:sp>
        <p:nvSpPr>
          <p:cNvPr id="4" name="Rectangle 3"/>
          <p:cNvSpPr/>
          <p:nvPr/>
        </p:nvSpPr>
        <p:spPr>
          <a:xfrm>
            <a:off x="1828800" y="18669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x &gt; 100</a:t>
            </a:r>
          </a:p>
        </p:txBody>
      </p:sp>
      <p:sp>
        <p:nvSpPr>
          <p:cNvPr id="5" name="Rectangle 4"/>
          <p:cNvSpPr/>
          <p:nvPr/>
        </p:nvSpPr>
        <p:spPr>
          <a:xfrm>
            <a:off x="990600" y="36957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743200" y="36957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828800" y="47625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Loop Tail</a:t>
            </a:r>
          </a:p>
        </p:txBody>
      </p:sp>
      <p:sp>
        <p:nvSpPr>
          <p:cNvPr id="8" name="Rectangle 7"/>
          <p:cNvSpPr/>
          <p:nvPr/>
        </p:nvSpPr>
        <p:spPr>
          <a:xfrm>
            <a:off x="1828800" y="27051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x &gt;= 200</a:t>
            </a:r>
          </a:p>
        </p:txBody>
      </p:sp>
      <p:cxnSp>
        <p:nvCxnSpPr>
          <p:cNvPr id="9" name="Straight Arrow Connector 8"/>
          <p:cNvCxnSpPr>
            <a:stCxn id="8" idx="2"/>
            <a:endCxn id="5" idx="0"/>
          </p:cNvCxnSpPr>
          <p:nvPr/>
        </p:nvCxnSpPr>
        <p:spPr>
          <a:xfrm flipH="1">
            <a:off x="1524000" y="30861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8" idx="2"/>
            <a:endCxn id="6" idx="0"/>
          </p:cNvCxnSpPr>
          <p:nvPr/>
        </p:nvCxnSpPr>
        <p:spPr>
          <a:xfrm>
            <a:off x="2362200" y="3086100"/>
            <a:ext cx="914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7" idx="0"/>
          </p:cNvCxnSpPr>
          <p:nvPr/>
        </p:nvCxnSpPr>
        <p:spPr>
          <a:xfrm>
            <a:off x="1447800" y="40767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7" idx="0"/>
          </p:cNvCxnSpPr>
          <p:nvPr/>
        </p:nvCxnSpPr>
        <p:spPr>
          <a:xfrm flipH="1">
            <a:off x="2362200" y="40767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174023" y="3707368"/>
            <a:ext cx="730977" cy="369332"/>
          </a:xfrm>
          <a:prstGeom prst="rect">
            <a:avLst/>
          </a:prstGeom>
          <a:noFill/>
        </p:spPr>
        <p:txBody>
          <a:bodyPr wrap="none" rtlCol="0">
            <a:spAutoFit/>
          </a:bodyPr>
          <a:lstStyle/>
          <a:p>
            <a:r>
              <a:rPr lang="en-US" dirty="0"/>
              <a:t>stmt1</a:t>
            </a:r>
          </a:p>
        </p:txBody>
      </p:sp>
      <p:sp>
        <p:nvSpPr>
          <p:cNvPr id="14" name="TextBox 13"/>
          <p:cNvSpPr txBox="1"/>
          <p:nvPr/>
        </p:nvSpPr>
        <p:spPr>
          <a:xfrm>
            <a:off x="2895600" y="3695700"/>
            <a:ext cx="730977" cy="369332"/>
          </a:xfrm>
          <a:prstGeom prst="rect">
            <a:avLst/>
          </a:prstGeom>
          <a:noFill/>
        </p:spPr>
        <p:txBody>
          <a:bodyPr wrap="none" rtlCol="0">
            <a:spAutoFit/>
          </a:bodyPr>
          <a:lstStyle/>
          <a:p>
            <a:r>
              <a:rPr lang="en-US" dirty="0"/>
              <a:t>stmt2</a:t>
            </a:r>
          </a:p>
        </p:txBody>
      </p:sp>
      <p:cxnSp>
        <p:nvCxnSpPr>
          <p:cNvPr id="15" name="Straight Arrow Connector 14"/>
          <p:cNvCxnSpPr>
            <a:endCxn id="8" idx="0"/>
          </p:cNvCxnSpPr>
          <p:nvPr/>
        </p:nvCxnSpPr>
        <p:spPr>
          <a:xfrm>
            <a:off x="2362200" y="22479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7" idx="3"/>
            <a:endCxn id="4" idx="3"/>
          </p:cNvCxnSpPr>
          <p:nvPr/>
        </p:nvCxnSpPr>
        <p:spPr>
          <a:xfrm flipV="1">
            <a:off x="2895600" y="2057400"/>
            <a:ext cx="12700" cy="2895600"/>
          </a:xfrm>
          <a:prstGeom prst="curvedConnector3">
            <a:avLst>
              <a:gd name="adj1" fmla="val 11228567"/>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1828800" y="54483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012223" y="5448300"/>
            <a:ext cx="730977" cy="369332"/>
          </a:xfrm>
          <a:prstGeom prst="rect">
            <a:avLst/>
          </a:prstGeom>
          <a:noFill/>
        </p:spPr>
        <p:txBody>
          <a:bodyPr wrap="none" rtlCol="0">
            <a:spAutoFit/>
          </a:bodyPr>
          <a:lstStyle/>
          <a:p>
            <a:r>
              <a:rPr lang="en-US" dirty="0"/>
              <a:t>stmt3</a:t>
            </a:r>
          </a:p>
        </p:txBody>
      </p:sp>
      <p:cxnSp>
        <p:nvCxnSpPr>
          <p:cNvPr id="19" name="Straight Arrow Connector 18"/>
          <p:cNvCxnSpPr>
            <a:stCxn id="7" idx="2"/>
            <a:endCxn id="18" idx="0"/>
          </p:cNvCxnSpPr>
          <p:nvPr/>
        </p:nvCxnSpPr>
        <p:spPr>
          <a:xfrm>
            <a:off x="2362200" y="5143500"/>
            <a:ext cx="15512"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4" idx="1"/>
            <a:endCxn id="17" idx="1"/>
          </p:cNvCxnSpPr>
          <p:nvPr/>
        </p:nvCxnSpPr>
        <p:spPr>
          <a:xfrm rot="10800000" flipV="1">
            <a:off x="1828800" y="2057400"/>
            <a:ext cx="12700" cy="3581400"/>
          </a:xfrm>
          <a:prstGeom prst="curvedConnector3">
            <a:avLst>
              <a:gd name="adj1" fmla="val 9228567"/>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85800" y="2362200"/>
            <a:ext cx="494283" cy="369332"/>
          </a:xfrm>
          <a:prstGeom prst="rect">
            <a:avLst/>
          </a:prstGeom>
          <a:noFill/>
        </p:spPr>
        <p:txBody>
          <a:bodyPr wrap="none" rtlCol="0">
            <a:spAutoFit/>
          </a:bodyPr>
          <a:lstStyle/>
          <a:p>
            <a:r>
              <a:rPr lang="en-US" dirty="0"/>
              <a:t>yes</a:t>
            </a:r>
          </a:p>
        </p:txBody>
      </p:sp>
      <p:sp>
        <p:nvSpPr>
          <p:cNvPr id="22" name="TextBox 21"/>
          <p:cNvSpPr txBox="1"/>
          <p:nvPr/>
        </p:nvSpPr>
        <p:spPr>
          <a:xfrm>
            <a:off x="2438400" y="2286000"/>
            <a:ext cx="427671" cy="369332"/>
          </a:xfrm>
          <a:prstGeom prst="rect">
            <a:avLst/>
          </a:prstGeom>
          <a:noFill/>
        </p:spPr>
        <p:txBody>
          <a:bodyPr wrap="none" rtlCol="0">
            <a:spAutoFit/>
          </a:bodyPr>
          <a:lstStyle/>
          <a:p>
            <a:r>
              <a:rPr lang="en-US" dirty="0"/>
              <a:t>no</a:t>
            </a:r>
          </a:p>
        </p:txBody>
      </p:sp>
      <p:sp>
        <p:nvSpPr>
          <p:cNvPr id="23" name="TextBox 22"/>
          <p:cNvSpPr txBox="1"/>
          <p:nvPr/>
        </p:nvSpPr>
        <p:spPr>
          <a:xfrm>
            <a:off x="4724400" y="3429000"/>
            <a:ext cx="4056068" cy="369332"/>
          </a:xfrm>
          <a:prstGeom prst="rect">
            <a:avLst/>
          </a:prstGeom>
          <a:noFill/>
        </p:spPr>
        <p:txBody>
          <a:bodyPr wrap="none" rtlCol="0">
            <a:spAutoFit/>
          </a:bodyPr>
          <a:lstStyle/>
          <a:p>
            <a:r>
              <a:rPr lang="en-US" i="1" dirty="0"/>
              <a:t>Remember some paths may be infeasible</a:t>
            </a:r>
          </a:p>
        </p:txBody>
      </p:sp>
      <p:sp>
        <p:nvSpPr>
          <p:cNvPr id="27" name="TextBox 26"/>
          <p:cNvSpPr txBox="1"/>
          <p:nvPr/>
        </p:nvSpPr>
        <p:spPr>
          <a:xfrm>
            <a:off x="3429000" y="5791200"/>
            <a:ext cx="1120820" cy="369332"/>
          </a:xfrm>
          <a:prstGeom prst="rect">
            <a:avLst/>
          </a:prstGeom>
          <a:noFill/>
        </p:spPr>
        <p:txBody>
          <a:bodyPr wrap="none" rtlCol="0">
            <a:spAutoFit/>
          </a:bodyPr>
          <a:lstStyle/>
          <a:p>
            <a:r>
              <a:rPr lang="en-US" b="1" dirty="0">
                <a:solidFill>
                  <a:srgbClr val="FF0000"/>
                </a:solidFill>
              </a:rPr>
              <a:t>Infeasible</a:t>
            </a:r>
          </a:p>
        </p:txBody>
      </p:sp>
      <p:sp>
        <p:nvSpPr>
          <p:cNvPr id="28" name="TextBox 27"/>
          <p:cNvSpPr txBox="1"/>
          <p:nvPr/>
        </p:nvSpPr>
        <p:spPr>
          <a:xfrm>
            <a:off x="1295400" y="3124200"/>
            <a:ext cx="494283" cy="369332"/>
          </a:xfrm>
          <a:prstGeom prst="rect">
            <a:avLst/>
          </a:prstGeom>
          <a:noFill/>
        </p:spPr>
        <p:txBody>
          <a:bodyPr wrap="none" rtlCol="0">
            <a:spAutoFit/>
          </a:bodyPr>
          <a:lstStyle/>
          <a:p>
            <a:r>
              <a:rPr lang="en-US" dirty="0"/>
              <a:t>yes</a:t>
            </a:r>
          </a:p>
        </p:txBody>
      </p:sp>
      <p:sp>
        <p:nvSpPr>
          <p:cNvPr id="29" name="TextBox 28"/>
          <p:cNvSpPr txBox="1"/>
          <p:nvPr/>
        </p:nvSpPr>
        <p:spPr>
          <a:xfrm>
            <a:off x="2971800" y="3200400"/>
            <a:ext cx="427671" cy="369332"/>
          </a:xfrm>
          <a:prstGeom prst="rect">
            <a:avLst/>
          </a:prstGeom>
          <a:noFill/>
        </p:spPr>
        <p:txBody>
          <a:bodyPr wrap="none" rtlCol="0">
            <a:spAutoFit/>
          </a:bodyPr>
          <a:lstStyle/>
          <a:p>
            <a:r>
              <a:rPr lang="en-US" dirty="0"/>
              <a:t>no</a:t>
            </a:r>
          </a:p>
        </p:txBody>
      </p:sp>
      <p:sp>
        <p:nvSpPr>
          <p:cNvPr id="30" name="TextBox 29"/>
          <p:cNvSpPr txBox="1"/>
          <p:nvPr/>
        </p:nvSpPr>
        <p:spPr>
          <a:xfrm>
            <a:off x="5257800" y="4114800"/>
            <a:ext cx="2708957" cy="369332"/>
          </a:xfrm>
          <a:prstGeom prst="rect">
            <a:avLst/>
          </a:prstGeom>
          <a:noFill/>
        </p:spPr>
        <p:txBody>
          <a:bodyPr wrap="none" rtlCol="0">
            <a:spAutoFit/>
          </a:bodyPr>
          <a:lstStyle/>
          <a:p>
            <a:r>
              <a:rPr lang="en-US" b="1" i="1" dirty="0">
                <a:solidFill>
                  <a:srgbClr val="FF0000"/>
                </a:solidFill>
              </a:rPr>
              <a:t>How many paths in total? </a:t>
            </a:r>
          </a:p>
        </p:txBody>
      </p:sp>
    </p:spTree>
    <p:extLst>
      <p:ext uri="{BB962C8B-B14F-4D97-AF65-F5344CB8AC3E}">
        <p14:creationId xmlns:p14="http://schemas.microsoft.com/office/powerpoint/2010/main" val="321367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dissolv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10</a:t>
            </a:r>
          </a:p>
        </p:txBody>
      </p:sp>
      <p:sp>
        <p:nvSpPr>
          <p:cNvPr id="3" name="Content Placeholder 2"/>
          <p:cNvSpPr>
            <a:spLocks noGrp="1"/>
          </p:cNvSpPr>
          <p:nvPr>
            <p:ph idx="1"/>
          </p:nvPr>
        </p:nvSpPr>
        <p:spPr/>
        <p:txBody>
          <a:bodyPr/>
          <a:lstStyle/>
          <a:p>
            <a:pPr algn="just"/>
            <a:r>
              <a:rPr lang="en-US" dirty="0"/>
              <a:t>How many paths are there in the manipulate() function? Explain your answer.</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a:t>Disk.java</a:t>
            </a:r>
            <a:endParaRPr lang="en-US" dirty="0"/>
          </a:p>
        </p:txBody>
      </p:sp>
    </p:spTree>
    <p:extLst>
      <p:ext uri="{BB962C8B-B14F-4D97-AF65-F5344CB8AC3E}">
        <p14:creationId xmlns:p14="http://schemas.microsoft.com/office/powerpoint/2010/main" val="38755253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altLang="en-US" dirty="0"/>
              <a:t>Every Condition</a:t>
            </a:r>
          </a:p>
        </p:txBody>
      </p:sp>
      <p:sp>
        <p:nvSpPr>
          <p:cNvPr id="166915" name="Rectangle 3"/>
          <p:cNvSpPr>
            <a:spLocks noGrp="1" noChangeArrowheads="1"/>
          </p:cNvSpPr>
          <p:nvPr>
            <p:ph type="body" idx="1"/>
          </p:nvPr>
        </p:nvSpPr>
        <p:spPr/>
        <p:txBody>
          <a:bodyPr>
            <a:normAutofit/>
          </a:bodyPr>
          <a:lstStyle/>
          <a:p>
            <a:r>
              <a:rPr lang="en-US" altLang="en-US" dirty="0"/>
              <a:t>For each condition, there must be one test case which satisfies it and one which dissatisfies it. </a:t>
            </a:r>
          </a:p>
          <a:p>
            <a:r>
              <a:rPr lang="en-US" altLang="en-US" dirty="0"/>
              <a:t>Question: how many test cases we need?</a:t>
            </a:r>
          </a:p>
          <a:p>
            <a:pPr lvl="1"/>
            <a:r>
              <a:rPr lang="en-US" altLang="en-US" dirty="0"/>
              <a:t>if (A &amp;&amp; B) …</a:t>
            </a:r>
          </a:p>
          <a:p>
            <a:pPr lvl="1"/>
            <a:r>
              <a:rPr lang="en-US" altLang="en-US" dirty="0"/>
              <a:t>if ((j&gt;=0) &amp;&amp; salary[j] &gt; 10000) ...</a:t>
            </a:r>
          </a:p>
        </p:txBody>
      </p:sp>
    </p:spTree>
    <p:extLst>
      <p:ext uri="{BB962C8B-B14F-4D97-AF65-F5344CB8AC3E}">
        <p14:creationId xmlns:p14="http://schemas.microsoft.com/office/powerpoint/2010/main" val="1699651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11</a:t>
            </a:r>
          </a:p>
        </p:txBody>
      </p:sp>
      <p:sp>
        <p:nvSpPr>
          <p:cNvPr id="3" name="Content Placeholder 2"/>
          <p:cNvSpPr>
            <a:spLocks noGrp="1"/>
          </p:cNvSpPr>
          <p:nvPr>
            <p:ph idx="1"/>
          </p:nvPr>
        </p:nvSpPr>
        <p:spPr/>
        <p:txBody>
          <a:bodyPr/>
          <a:lstStyle/>
          <a:p>
            <a:pPr algn="just"/>
            <a:r>
              <a:rPr lang="en-US" dirty="0"/>
              <a:t>Consider your test cases that obtain branch coverage in the manipulate() function. Argue whether the test suite also obtains the condition coverage.</a:t>
            </a:r>
          </a:p>
        </p:txBody>
      </p:sp>
      <p:sp>
        <p:nvSpPr>
          <p:cNvPr id="5" name="TextBox 4"/>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a:t>Disk.java</a:t>
            </a:r>
            <a:r>
              <a:rPr lang="en-US" dirty="0"/>
              <a:t>; </a:t>
            </a:r>
            <a:r>
              <a:rPr lang="en-US" dirty="0" err="1"/>
              <a:t>DiskBranchCoverage.java</a:t>
            </a:r>
            <a:endParaRPr lang="en-US" dirty="0"/>
          </a:p>
        </p:txBody>
      </p:sp>
    </p:spTree>
    <p:extLst>
      <p:ext uri="{BB962C8B-B14F-4D97-AF65-F5344CB8AC3E}">
        <p14:creationId xmlns:p14="http://schemas.microsoft.com/office/powerpoint/2010/main" val="215176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But?</a:t>
            </a:r>
          </a:p>
        </p:txBody>
      </p:sp>
      <p:sp>
        <p:nvSpPr>
          <p:cNvPr id="3" name="TextBox 2"/>
          <p:cNvSpPr txBox="1"/>
          <p:nvPr/>
        </p:nvSpPr>
        <p:spPr>
          <a:xfrm>
            <a:off x="1371600" y="5638800"/>
            <a:ext cx="7239000" cy="1107996"/>
          </a:xfrm>
          <a:prstGeom prst="rect">
            <a:avLst/>
          </a:prstGeom>
          <a:noFill/>
        </p:spPr>
        <p:txBody>
          <a:bodyPr wrap="square" rtlCol="0">
            <a:spAutoFit/>
          </a:bodyPr>
          <a:lstStyle/>
          <a:p>
            <a:pPr algn="just"/>
            <a:r>
              <a:rPr lang="en-US" sz="2400" i="1" dirty="0">
                <a:solidFill>
                  <a:srgbClr val="0000FF"/>
                </a:solidFill>
              </a:rPr>
              <a:t>Software is not a </a:t>
            </a:r>
            <a:r>
              <a:rPr lang="en-US" sz="2400" i="1" dirty="0">
                <a:solidFill>
                  <a:srgbClr val="FF0000"/>
                </a:solidFill>
              </a:rPr>
              <a:t>planned linear </a:t>
            </a:r>
            <a:r>
              <a:rPr lang="en-US" sz="2400" i="1" dirty="0">
                <a:solidFill>
                  <a:srgbClr val="0000FF"/>
                </a:solidFill>
              </a:rPr>
              <a:t>show. Meaning, if it works once, will it work again?</a:t>
            </a:r>
          </a:p>
          <a:p>
            <a:endParaRPr lang="en-US" dirty="0"/>
          </a:p>
        </p:txBody>
      </p:sp>
      <p:pic>
        <p:nvPicPr>
          <p:cNvPr id="4" name="Picture 3"/>
          <p:cNvPicPr>
            <a:picLocks noChangeAspect="1"/>
          </p:cNvPicPr>
          <p:nvPr/>
        </p:nvPicPr>
        <p:blipFill>
          <a:blip r:embed="rId2"/>
          <a:stretch>
            <a:fillRect/>
          </a:stretch>
        </p:blipFill>
        <p:spPr>
          <a:xfrm>
            <a:off x="1638300" y="1295400"/>
            <a:ext cx="5867400" cy="4267200"/>
          </a:xfrm>
          <a:prstGeom prst="rect">
            <a:avLst/>
          </a:prstGeom>
        </p:spPr>
      </p:pic>
    </p:spTree>
    <p:extLst>
      <p:ext uri="{BB962C8B-B14F-4D97-AF65-F5344CB8AC3E}">
        <p14:creationId xmlns:p14="http://schemas.microsoft.com/office/powerpoint/2010/main" val="12429811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ltLang="en-US"/>
              <a:t>White-box tests</a:t>
            </a:r>
          </a:p>
        </p:txBody>
      </p:sp>
      <p:sp>
        <p:nvSpPr>
          <p:cNvPr id="169987" name="Rectangle 3"/>
          <p:cNvSpPr>
            <a:spLocks noGrp="1" noChangeArrowheads="1"/>
          </p:cNvSpPr>
          <p:nvPr>
            <p:ph type="body" idx="1"/>
          </p:nvPr>
        </p:nvSpPr>
        <p:spPr/>
        <p:txBody>
          <a:bodyPr/>
          <a:lstStyle/>
          <a:p>
            <a:r>
              <a:rPr lang="en-US" altLang="en-US" dirty="0"/>
              <a:t>Purpose: exercise all the code</a:t>
            </a:r>
          </a:p>
          <a:p>
            <a:r>
              <a:rPr lang="en-US" altLang="en-US" dirty="0"/>
              <a:t>Large number - take a long time to write</a:t>
            </a:r>
          </a:p>
          <a:p>
            <a:r>
              <a:rPr lang="en-US" altLang="en-US" dirty="0"/>
              <a:t>Good for finding run-time errors</a:t>
            </a:r>
          </a:p>
          <a:p>
            <a:pPr lvl="1"/>
            <a:r>
              <a:rPr lang="en-US" altLang="en-US" dirty="0"/>
              <a:t>Null object, array-bounds error</a:t>
            </a:r>
          </a:p>
          <a:p>
            <a:r>
              <a:rPr lang="en-US" altLang="en-US" dirty="0"/>
              <a:t>In practice, coverage can be better for evaluating tests than for creating them</a:t>
            </a:r>
          </a:p>
          <a:p>
            <a:endParaRPr lang="en-US" altLang="en-US" dirty="0"/>
          </a:p>
        </p:txBody>
      </p:sp>
    </p:spTree>
    <p:extLst>
      <p:ext uri="{BB962C8B-B14F-4D97-AF65-F5344CB8AC3E}">
        <p14:creationId xmlns:p14="http://schemas.microsoft.com/office/powerpoint/2010/main" val="10039975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2400" y="119063"/>
            <a:ext cx="8915400" cy="947737"/>
          </a:xfrm>
        </p:spPr>
        <p:txBody>
          <a:bodyPr>
            <a:normAutofit/>
          </a:bodyPr>
          <a:lstStyle/>
          <a:p>
            <a:r>
              <a:rPr lang="en-US" altLang="en-US" sz="3600" dirty="0"/>
              <a:t>Devising a Prudent Set of Test Cases</a:t>
            </a:r>
          </a:p>
        </p:txBody>
      </p:sp>
      <p:sp>
        <p:nvSpPr>
          <p:cNvPr id="17411" name="Rectangle 3"/>
          <p:cNvSpPr>
            <a:spLocks noGrp="1" noChangeArrowheads="1"/>
          </p:cNvSpPr>
          <p:nvPr>
            <p:ph type="body" idx="1"/>
          </p:nvPr>
        </p:nvSpPr>
        <p:spPr>
          <a:xfrm>
            <a:off x="533400" y="1447800"/>
            <a:ext cx="8077200" cy="4876800"/>
          </a:xfrm>
        </p:spPr>
        <p:txBody>
          <a:bodyPr>
            <a:normAutofit/>
          </a:bodyPr>
          <a:lstStyle/>
          <a:p>
            <a:r>
              <a:rPr lang="en-US" altLang="en-US" dirty="0"/>
              <a:t>Equivalence Class/Boundary Value Analysis</a:t>
            </a:r>
          </a:p>
          <a:p>
            <a:pPr lvl="1"/>
            <a:r>
              <a:rPr lang="en-US" altLang="en-US" sz="2400" dirty="0"/>
              <a:t>Still applies!</a:t>
            </a:r>
          </a:p>
          <a:p>
            <a:r>
              <a:rPr lang="en-US" altLang="en-US" dirty="0"/>
              <a:t>A metric for assessing how good your test suite is.</a:t>
            </a:r>
          </a:p>
          <a:p>
            <a:pPr lvl="1"/>
            <a:r>
              <a:rPr lang="en-US" altLang="en-US" sz="2400" dirty="0"/>
              <a:t>Method Coverage</a:t>
            </a:r>
          </a:p>
          <a:p>
            <a:pPr lvl="1"/>
            <a:r>
              <a:rPr lang="en-US" altLang="en-US" sz="2400" dirty="0"/>
              <a:t>Statement Coverage</a:t>
            </a:r>
          </a:p>
          <a:p>
            <a:pPr lvl="1"/>
            <a:r>
              <a:rPr lang="en-US" altLang="en-US" sz="2400" dirty="0"/>
              <a:t>Decision/Branch Coverage</a:t>
            </a:r>
          </a:p>
          <a:p>
            <a:pPr lvl="1"/>
            <a:r>
              <a:rPr lang="en-US" altLang="en-US" sz="2400" dirty="0"/>
              <a:t>Condition Coverage</a:t>
            </a:r>
          </a:p>
          <a:p>
            <a:endParaRPr lang="en-US" altLang="en-US" sz="2000" dirty="0"/>
          </a:p>
        </p:txBody>
      </p:sp>
      <p:sp>
        <p:nvSpPr>
          <p:cNvPr id="17412" name="TextBox 3"/>
          <p:cNvSpPr txBox="1">
            <a:spLocks noChangeArrowheads="1"/>
          </p:cNvSpPr>
          <p:nvPr/>
        </p:nvSpPr>
        <p:spPr bwMode="auto">
          <a:xfrm>
            <a:off x="228600" y="6550025"/>
            <a:ext cx="13716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1000" b="0"/>
              <a:t>©L. Williams</a:t>
            </a:r>
          </a:p>
        </p:txBody>
      </p:sp>
    </p:spTree>
    <p:extLst>
      <p:ext uri="{BB962C8B-B14F-4D97-AF65-F5344CB8AC3E}">
        <p14:creationId xmlns:p14="http://schemas.microsoft.com/office/powerpoint/2010/main" val="184417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en-US"/>
              <a:t>Techniques for writing tests</a:t>
            </a:r>
          </a:p>
        </p:txBody>
      </p:sp>
      <p:sp>
        <p:nvSpPr>
          <p:cNvPr id="155651" name="Rectangle 3"/>
          <p:cNvSpPr>
            <a:spLocks noGrp="1" noChangeArrowheads="1"/>
          </p:cNvSpPr>
          <p:nvPr>
            <p:ph idx="1"/>
          </p:nvPr>
        </p:nvSpPr>
        <p:spPr/>
        <p:txBody>
          <a:bodyPr/>
          <a:lstStyle/>
          <a:p>
            <a:r>
              <a:rPr lang="en-US" altLang="en-US" dirty="0"/>
              <a:t>Black-box (from specifications)</a:t>
            </a:r>
          </a:p>
          <a:p>
            <a:pPr lvl="1"/>
            <a:r>
              <a:rPr lang="en-US" altLang="en-US" dirty="0"/>
              <a:t>Equivalence partitioning</a:t>
            </a:r>
          </a:p>
          <a:p>
            <a:pPr lvl="1"/>
            <a:r>
              <a:rPr lang="en-US" altLang="en-US" dirty="0"/>
              <a:t>Boundary value analysis</a:t>
            </a:r>
          </a:p>
          <a:p>
            <a:r>
              <a:rPr lang="en-US" altLang="en-US" dirty="0"/>
              <a:t>White-box (from code)</a:t>
            </a:r>
          </a:p>
          <a:p>
            <a:pPr lvl="1"/>
            <a:r>
              <a:rPr lang="en-US" altLang="en-US" dirty="0"/>
              <a:t>Example: Branch coverage</a:t>
            </a:r>
          </a:p>
          <a:p>
            <a:r>
              <a:rPr lang="en-US" altLang="en-US" b="1" dirty="0"/>
              <a:t>Fault-based testing (from common errors)</a:t>
            </a:r>
          </a:p>
          <a:p>
            <a:pPr lvl="1"/>
            <a:r>
              <a:rPr lang="en-US" altLang="en-US" dirty="0"/>
              <a:t>Think diabolically</a:t>
            </a:r>
          </a:p>
          <a:p>
            <a:pPr lvl="1"/>
            <a:endParaRPr lang="en-US" altLang="en-US" b="1" dirty="0"/>
          </a:p>
        </p:txBody>
      </p:sp>
    </p:spTree>
    <p:extLst>
      <p:ext uri="{BB962C8B-B14F-4D97-AF65-F5344CB8AC3E}">
        <p14:creationId xmlns:p14="http://schemas.microsoft.com/office/powerpoint/2010/main" val="2389151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76200"/>
            <a:ext cx="8229600" cy="947738"/>
          </a:xfrm>
        </p:spPr>
        <p:txBody>
          <a:bodyPr>
            <a:normAutofit/>
          </a:bodyPr>
          <a:lstStyle/>
          <a:p>
            <a:r>
              <a:rPr lang="en-US" altLang="en-US" dirty="0"/>
              <a:t>Fault-based Testing</a:t>
            </a:r>
          </a:p>
        </p:txBody>
      </p:sp>
      <p:sp>
        <p:nvSpPr>
          <p:cNvPr id="430083" name="Rectangle 3"/>
          <p:cNvSpPr>
            <a:spLocks noGrp="1" noChangeArrowheads="1"/>
          </p:cNvSpPr>
          <p:nvPr>
            <p:ph type="body" idx="1"/>
          </p:nvPr>
        </p:nvSpPr>
        <p:spPr>
          <a:xfrm>
            <a:off x="457200" y="1371600"/>
            <a:ext cx="8382000" cy="1371600"/>
          </a:xfrm>
        </p:spPr>
        <p:txBody>
          <a:bodyPr>
            <a:noAutofit/>
          </a:bodyPr>
          <a:lstStyle/>
          <a:p>
            <a:pPr marL="0" indent="0">
              <a:buNone/>
            </a:pPr>
            <a:r>
              <a:rPr lang="en-US" altLang="en-US" sz="2000" dirty="0"/>
              <a:t>float foo (</a:t>
            </a:r>
            <a:r>
              <a:rPr lang="en-US" altLang="en-US" sz="2000" dirty="0" err="1"/>
              <a:t>int</a:t>
            </a:r>
            <a:r>
              <a:rPr lang="en-US" altLang="en-US" sz="2000" dirty="0"/>
              <a:t> a, b, c, d, e) {</a:t>
            </a:r>
          </a:p>
          <a:p>
            <a:pPr>
              <a:buFont typeface="Monotype Sorts" pitchFamily="2" charset="2"/>
              <a:buNone/>
            </a:pPr>
            <a:r>
              <a:rPr lang="en-US" altLang="en-US" sz="2000" dirty="0"/>
              <a:t>          if (a == 0) {</a:t>
            </a:r>
          </a:p>
          <a:p>
            <a:pPr>
              <a:buFont typeface="Monotype Sorts" pitchFamily="2" charset="2"/>
              <a:buNone/>
            </a:pPr>
            <a:r>
              <a:rPr lang="en-US" altLang="en-US" sz="2000" dirty="0"/>
              <a:t>              return 0.0;</a:t>
            </a:r>
          </a:p>
          <a:p>
            <a:pPr>
              <a:buFont typeface="Monotype Sorts" pitchFamily="2" charset="2"/>
              <a:buNone/>
            </a:pPr>
            <a:r>
              <a:rPr lang="en-US" altLang="en-US" sz="2000" dirty="0"/>
              <a:t>          }</a:t>
            </a:r>
          </a:p>
          <a:p>
            <a:pPr>
              <a:buFont typeface="Monotype Sorts" pitchFamily="2" charset="2"/>
              <a:buNone/>
            </a:pPr>
            <a:r>
              <a:rPr lang="en-US" altLang="en-US" sz="2000" dirty="0"/>
              <a:t>          </a:t>
            </a:r>
            <a:r>
              <a:rPr lang="en-US" altLang="en-US" sz="2000" dirty="0" err="1"/>
              <a:t>int</a:t>
            </a:r>
            <a:r>
              <a:rPr lang="en-US" altLang="en-US" sz="2000" dirty="0"/>
              <a:t> x = 0;</a:t>
            </a:r>
          </a:p>
          <a:p>
            <a:pPr>
              <a:buFont typeface="Monotype Sorts" pitchFamily="2" charset="2"/>
              <a:buNone/>
            </a:pPr>
            <a:r>
              <a:rPr lang="en-US" altLang="en-US" sz="2000" dirty="0"/>
              <a:t>          if ((a==b) OR ((c==d) AND bug(a) )) {</a:t>
            </a:r>
          </a:p>
          <a:p>
            <a:pPr>
              <a:buFont typeface="Monotype Sorts" pitchFamily="2" charset="2"/>
              <a:buNone/>
            </a:pPr>
            <a:r>
              <a:rPr lang="en-US" altLang="en-US" sz="2000" dirty="0"/>
              <a:t>	           x +=1;</a:t>
            </a:r>
          </a:p>
          <a:p>
            <a:pPr>
              <a:buFont typeface="Monotype Sorts" pitchFamily="2" charset="2"/>
              <a:buNone/>
            </a:pPr>
            <a:r>
              <a:rPr lang="en-US" altLang="en-US" sz="2000" dirty="0"/>
              <a:t>          }</a:t>
            </a:r>
          </a:p>
          <a:p>
            <a:pPr>
              <a:buFont typeface="Monotype Sorts" pitchFamily="2" charset="2"/>
              <a:buNone/>
            </a:pPr>
            <a:r>
              <a:rPr lang="en-US" altLang="en-US" sz="2000" dirty="0"/>
              <a:t>          e = 1/x;</a:t>
            </a:r>
          </a:p>
          <a:p>
            <a:pPr>
              <a:buFont typeface="Monotype Sorts" pitchFamily="2" charset="2"/>
              <a:buNone/>
            </a:pPr>
            <a:r>
              <a:rPr lang="en-US" altLang="en-US" sz="2000" dirty="0"/>
              <a:t>          return e;</a:t>
            </a:r>
          </a:p>
          <a:p>
            <a:pPr>
              <a:buFont typeface="Monotype Sorts" pitchFamily="2" charset="2"/>
              <a:buNone/>
            </a:pPr>
            <a:r>
              <a:rPr lang="en-US" altLang="en-US" sz="2000" dirty="0"/>
              <a:t>   }</a:t>
            </a:r>
          </a:p>
          <a:p>
            <a:endParaRPr lang="en-US" altLang="en-US" sz="2000" i="1" dirty="0"/>
          </a:p>
          <a:p>
            <a:pPr marL="0" indent="0">
              <a:buNone/>
            </a:pPr>
            <a:r>
              <a:rPr lang="en-US" altLang="en-US" sz="2000" i="1" dirty="0"/>
              <a:t>What test cases would you like to create?</a:t>
            </a:r>
          </a:p>
        </p:txBody>
      </p:sp>
    </p:spTree>
    <p:extLst>
      <p:ext uri="{BB962C8B-B14F-4D97-AF65-F5344CB8AC3E}">
        <p14:creationId xmlns:p14="http://schemas.microsoft.com/office/powerpoint/2010/main" val="284769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0083">
                                            <p:txEl>
                                              <p:pRg st="0" end="0"/>
                                            </p:txEl>
                                          </p:spTgt>
                                        </p:tgtEl>
                                        <p:attrNameLst>
                                          <p:attrName>style.visibility</p:attrName>
                                        </p:attrNameLst>
                                      </p:cBhvr>
                                      <p:to>
                                        <p:strVal val="visible"/>
                                      </p:to>
                                    </p:set>
                                    <p:animEffect transition="in" filter="randombar(horizontal)">
                                      <p:cBhvr>
                                        <p:cTn id="7" dur="500"/>
                                        <p:tgtEl>
                                          <p:spTgt spid="430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30083">
                                            <p:txEl>
                                              <p:pRg st="1" end="1"/>
                                            </p:txEl>
                                          </p:spTgt>
                                        </p:tgtEl>
                                        <p:attrNameLst>
                                          <p:attrName>style.visibility</p:attrName>
                                        </p:attrNameLst>
                                      </p:cBhvr>
                                      <p:to>
                                        <p:strVal val="visible"/>
                                      </p:to>
                                    </p:set>
                                    <p:animEffect transition="in" filter="randombar(horizontal)">
                                      <p:cBhvr>
                                        <p:cTn id="12" dur="500"/>
                                        <p:tgtEl>
                                          <p:spTgt spid="4300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30083">
                                            <p:txEl>
                                              <p:pRg st="2" end="2"/>
                                            </p:txEl>
                                          </p:spTgt>
                                        </p:tgtEl>
                                        <p:attrNameLst>
                                          <p:attrName>style.visibility</p:attrName>
                                        </p:attrNameLst>
                                      </p:cBhvr>
                                      <p:to>
                                        <p:strVal val="visible"/>
                                      </p:to>
                                    </p:set>
                                    <p:animEffect transition="in" filter="randombar(horizontal)">
                                      <p:cBhvr>
                                        <p:cTn id="17" dur="500"/>
                                        <p:tgtEl>
                                          <p:spTgt spid="4300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30083">
                                            <p:txEl>
                                              <p:pRg st="3" end="3"/>
                                            </p:txEl>
                                          </p:spTgt>
                                        </p:tgtEl>
                                        <p:attrNameLst>
                                          <p:attrName>style.visibility</p:attrName>
                                        </p:attrNameLst>
                                      </p:cBhvr>
                                      <p:to>
                                        <p:strVal val="visible"/>
                                      </p:to>
                                    </p:set>
                                    <p:animEffect transition="in" filter="randombar(horizontal)">
                                      <p:cBhvr>
                                        <p:cTn id="22" dur="500"/>
                                        <p:tgtEl>
                                          <p:spTgt spid="4300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30083">
                                            <p:txEl>
                                              <p:pRg st="4" end="4"/>
                                            </p:txEl>
                                          </p:spTgt>
                                        </p:tgtEl>
                                        <p:attrNameLst>
                                          <p:attrName>style.visibility</p:attrName>
                                        </p:attrNameLst>
                                      </p:cBhvr>
                                      <p:to>
                                        <p:strVal val="visible"/>
                                      </p:to>
                                    </p:set>
                                    <p:animEffect transition="in" filter="randombar(horizontal)">
                                      <p:cBhvr>
                                        <p:cTn id="27" dur="500"/>
                                        <p:tgtEl>
                                          <p:spTgt spid="43008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30083">
                                            <p:txEl>
                                              <p:pRg st="5" end="5"/>
                                            </p:txEl>
                                          </p:spTgt>
                                        </p:tgtEl>
                                        <p:attrNameLst>
                                          <p:attrName>style.visibility</p:attrName>
                                        </p:attrNameLst>
                                      </p:cBhvr>
                                      <p:to>
                                        <p:strVal val="visible"/>
                                      </p:to>
                                    </p:set>
                                    <p:animEffect transition="in" filter="randombar(horizontal)">
                                      <p:cBhvr>
                                        <p:cTn id="32" dur="500"/>
                                        <p:tgtEl>
                                          <p:spTgt spid="43008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30083">
                                            <p:txEl>
                                              <p:pRg st="6" end="6"/>
                                            </p:txEl>
                                          </p:spTgt>
                                        </p:tgtEl>
                                        <p:attrNameLst>
                                          <p:attrName>style.visibility</p:attrName>
                                        </p:attrNameLst>
                                      </p:cBhvr>
                                      <p:to>
                                        <p:strVal val="visible"/>
                                      </p:to>
                                    </p:set>
                                    <p:animEffect transition="in" filter="randombar(horizontal)">
                                      <p:cBhvr>
                                        <p:cTn id="37" dur="500"/>
                                        <p:tgtEl>
                                          <p:spTgt spid="43008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30083">
                                            <p:txEl>
                                              <p:pRg st="7" end="7"/>
                                            </p:txEl>
                                          </p:spTgt>
                                        </p:tgtEl>
                                        <p:attrNameLst>
                                          <p:attrName>style.visibility</p:attrName>
                                        </p:attrNameLst>
                                      </p:cBhvr>
                                      <p:to>
                                        <p:strVal val="visible"/>
                                      </p:to>
                                    </p:set>
                                    <p:animEffect transition="in" filter="randombar(horizontal)">
                                      <p:cBhvr>
                                        <p:cTn id="42" dur="500"/>
                                        <p:tgtEl>
                                          <p:spTgt spid="43008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30083">
                                            <p:txEl>
                                              <p:pRg st="8" end="8"/>
                                            </p:txEl>
                                          </p:spTgt>
                                        </p:tgtEl>
                                        <p:attrNameLst>
                                          <p:attrName>style.visibility</p:attrName>
                                        </p:attrNameLst>
                                      </p:cBhvr>
                                      <p:to>
                                        <p:strVal val="visible"/>
                                      </p:to>
                                    </p:set>
                                    <p:animEffect transition="in" filter="randombar(horizontal)">
                                      <p:cBhvr>
                                        <p:cTn id="47" dur="500"/>
                                        <p:tgtEl>
                                          <p:spTgt spid="43008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430083">
                                            <p:txEl>
                                              <p:pRg st="9" end="9"/>
                                            </p:txEl>
                                          </p:spTgt>
                                        </p:tgtEl>
                                        <p:attrNameLst>
                                          <p:attrName>style.visibility</p:attrName>
                                        </p:attrNameLst>
                                      </p:cBhvr>
                                      <p:to>
                                        <p:strVal val="visible"/>
                                      </p:to>
                                    </p:set>
                                    <p:animEffect transition="in" filter="randombar(horizontal)">
                                      <p:cBhvr>
                                        <p:cTn id="52" dur="500"/>
                                        <p:tgtEl>
                                          <p:spTgt spid="43008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430083">
                                            <p:txEl>
                                              <p:pRg st="10" end="10"/>
                                            </p:txEl>
                                          </p:spTgt>
                                        </p:tgtEl>
                                        <p:attrNameLst>
                                          <p:attrName>style.visibility</p:attrName>
                                        </p:attrNameLst>
                                      </p:cBhvr>
                                      <p:to>
                                        <p:strVal val="visible"/>
                                      </p:to>
                                    </p:set>
                                    <p:animEffect transition="in" filter="randombar(horizontal)">
                                      <p:cBhvr>
                                        <p:cTn id="57" dur="500"/>
                                        <p:tgtEl>
                                          <p:spTgt spid="43008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430083">
                                            <p:txEl>
                                              <p:pRg st="12" end="12"/>
                                            </p:txEl>
                                          </p:spTgt>
                                        </p:tgtEl>
                                        <p:attrNameLst>
                                          <p:attrName>style.visibility</p:attrName>
                                        </p:attrNameLst>
                                      </p:cBhvr>
                                      <p:to>
                                        <p:strVal val="visible"/>
                                      </p:to>
                                    </p:set>
                                    <p:animEffect transition="in" filter="randombar(horizontal)">
                                      <p:cBhvr>
                                        <p:cTn id="62" dur="500"/>
                                        <p:tgtEl>
                                          <p:spTgt spid="43008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3"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12</a:t>
            </a:r>
          </a:p>
        </p:txBody>
      </p:sp>
      <p:sp>
        <p:nvSpPr>
          <p:cNvPr id="3" name="Content Placeholder 2"/>
          <p:cNvSpPr>
            <a:spLocks noGrp="1"/>
          </p:cNvSpPr>
          <p:nvPr>
            <p:ph idx="1"/>
          </p:nvPr>
        </p:nvSpPr>
        <p:spPr/>
        <p:txBody>
          <a:bodyPr/>
          <a:lstStyle/>
          <a:p>
            <a:pPr marL="0" indent="0" algn="just">
              <a:buNone/>
            </a:pPr>
            <a:r>
              <a:rPr lang="en-US" dirty="0"/>
              <a:t>Consider </a:t>
            </a:r>
            <a:r>
              <a:rPr lang="en-US" dirty="0" err="1"/>
              <a:t>Disk.java</a:t>
            </a:r>
            <a:r>
              <a:rPr lang="en-US" dirty="0"/>
              <a:t>. Assume that specification requires all the functions in the Disk class to be non-terminating. Write a </a:t>
            </a:r>
            <a:r>
              <a:rPr lang="en-US" dirty="0" err="1"/>
              <a:t>Junit</a:t>
            </a:r>
            <a:r>
              <a:rPr lang="en-US" dirty="0"/>
              <a:t> test that potentially reveals a bug in the manipulate() function.</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a:t>DiskFaultTest.java</a:t>
            </a:r>
            <a:endParaRPr lang="en-US" dirty="0"/>
          </a:p>
        </p:txBody>
      </p:sp>
    </p:spTree>
    <p:extLst>
      <p:ext uri="{BB962C8B-B14F-4D97-AF65-F5344CB8AC3E}">
        <p14:creationId xmlns:p14="http://schemas.microsoft.com/office/powerpoint/2010/main" val="2418101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13</a:t>
            </a:r>
          </a:p>
        </p:txBody>
      </p:sp>
      <p:sp>
        <p:nvSpPr>
          <p:cNvPr id="3" name="Content Placeholder 2"/>
          <p:cNvSpPr>
            <a:spLocks noGrp="1"/>
          </p:cNvSpPr>
          <p:nvPr>
            <p:ph idx="1"/>
          </p:nvPr>
        </p:nvSpPr>
        <p:spPr/>
        <p:txBody>
          <a:bodyPr/>
          <a:lstStyle/>
          <a:p>
            <a:pPr marL="0" indent="0">
              <a:buNone/>
            </a:pPr>
            <a:r>
              <a:rPr lang="en-US" dirty="0"/>
              <a:t>Given method multiply Russian.java, </a:t>
            </a:r>
          </a:p>
          <a:p>
            <a:r>
              <a:rPr lang="en-US" dirty="0"/>
              <a:t>Create a test suite for black-box testing.</a:t>
            </a:r>
          </a:p>
          <a:p>
            <a:r>
              <a:rPr lang="en-US" dirty="0"/>
              <a:t>Create a test suite for white-box testing</a:t>
            </a:r>
          </a:p>
          <a:p>
            <a:pPr lvl="1"/>
            <a:r>
              <a:rPr lang="en-US" dirty="0"/>
              <a:t>With 100% branch coverage </a:t>
            </a:r>
          </a:p>
          <a:p>
            <a:r>
              <a:rPr lang="en-US" dirty="0"/>
              <a:t>Create a test suite for fault-based testing </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Russian.java; RussianTest.java</a:t>
            </a:r>
          </a:p>
        </p:txBody>
      </p:sp>
    </p:spTree>
    <p:extLst>
      <p:ext uri="{BB962C8B-B14F-4D97-AF65-F5344CB8AC3E}">
        <p14:creationId xmlns:p14="http://schemas.microsoft.com/office/powerpoint/2010/main" val="80213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But?</a:t>
            </a:r>
          </a:p>
        </p:txBody>
      </p:sp>
      <p:sp>
        <p:nvSpPr>
          <p:cNvPr id="3" name="TextBox 2"/>
          <p:cNvSpPr txBox="1"/>
          <p:nvPr/>
        </p:nvSpPr>
        <p:spPr>
          <a:xfrm>
            <a:off x="1371600" y="5638800"/>
            <a:ext cx="7239000" cy="738664"/>
          </a:xfrm>
          <a:prstGeom prst="rect">
            <a:avLst/>
          </a:prstGeom>
          <a:noFill/>
        </p:spPr>
        <p:txBody>
          <a:bodyPr wrap="square" rtlCol="0">
            <a:spAutoFit/>
          </a:bodyPr>
          <a:lstStyle/>
          <a:p>
            <a:pPr algn="ctr"/>
            <a:r>
              <a:rPr lang="en-US" sz="2400" i="1" dirty="0">
                <a:solidFill>
                  <a:srgbClr val="0000FF"/>
                </a:solidFill>
              </a:rPr>
              <a:t>Software has </a:t>
            </a:r>
            <a:r>
              <a:rPr lang="en-US" sz="2400" i="1" dirty="0">
                <a:solidFill>
                  <a:srgbClr val="FF0000"/>
                </a:solidFill>
              </a:rPr>
              <a:t>multitudes of possibilities</a:t>
            </a:r>
            <a:r>
              <a:rPr lang="en-US" sz="2400" i="1" dirty="0">
                <a:solidFill>
                  <a:srgbClr val="0000FF"/>
                </a:solidFill>
              </a:rPr>
              <a:t>. </a:t>
            </a:r>
          </a:p>
          <a:p>
            <a:endParaRPr lang="en-US" dirty="0"/>
          </a:p>
        </p:txBody>
      </p:sp>
      <p:pic>
        <p:nvPicPr>
          <p:cNvPr id="2" name="Picture 1"/>
          <p:cNvPicPr>
            <a:picLocks noChangeAspect="1"/>
          </p:cNvPicPr>
          <p:nvPr/>
        </p:nvPicPr>
        <p:blipFill>
          <a:blip r:embed="rId2"/>
          <a:stretch>
            <a:fillRect/>
          </a:stretch>
        </p:blipFill>
        <p:spPr>
          <a:xfrm>
            <a:off x="1663700" y="1282700"/>
            <a:ext cx="5803900" cy="4279900"/>
          </a:xfrm>
          <a:prstGeom prst="rect">
            <a:avLst/>
          </a:prstGeom>
        </p:spPr>
      </p:pic>
    </p:spTree>
    <p:extLst>
      <p:ext uri="{BB962C8B-B14F-4D97-AF65-F5344CB8AC3E}">
        <p14:creationId xmlns:p14="http://schemas.microsoft.com/office/powerpoint/2010/main" val="2185065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23592</TotalTime>
  <Words>3702</Words>
  <Application>Microsoft Office PowerPoint</Application>
  <PresentationFormat>On-screen Show (4:3)</PresentationFormat>
  <Paragraphs>577</Paragraphs>
  <Slides>85</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Monotype Sorts</vt:lpstr>
      <vt:lpstr>宋体</vt:lpstr>
      <vt:lpstr>Arial</vt:lpstr>
      <vt:lpstr>Calibri</vt:lpstr>
      <vt:lpstr>Comic Sans MS</vt:lpstr>
      <vt:lpstr>Courier New</vt:lpstr>
      <vt:lpstr>Times New Roman</vt:lpstr>
      <vt:lpstr>Wingdings</vt:lpstr>
      <vt:lpstr>Office Theme</vt:lpstr>
      <vt:lpstr>50.003: Elements of Software Construction</vt:lpstr>
      <vt:lpstr>Why bother testing?</vt:lpstr>
      <vt:lpstr>PowerPoint Presentation</vt:lpstr>
      <vt:lpstr>PowerPoint Presentation</vt:lpstr>
      <vt:lpstr>Testing Market</vt:lpstr>
      <vt:lpstr>Testing Effort</vt:lpstr>
      <vt:lpstr>Testing is like Rehearsal?</vt:lpstr>
      <vt:lpstr>But?</vt:lpstr>
      <vt:lpstr>But?</vt:lpstr>
      <vt:lpstr>But?</vt:lpstr>
      <vt:lpstr>But?</vt:lpstr>
      <vt:lpstr>But?</vt:lpstr>
      <vt:lpstr>A curse!!!</vt:lpstr>
      <vt:lpstr>Another curse!!!</vt:lpstr>
      <vt:lpstr>Testing is Industry Practice</vt:lpstr>
      <vt:lpstr>Basics of Testing and JUnit </vt:lpstr>
      <vt:lpstr>What is a test?</vt:lpstr>
      <vt:lpstr>JUnit</vt:lpstr>
      <vt:lpstr>Exercise 1</vt:lpstr>
      <vt:lpstr>Writing Tests for JUnit</vt:lpstr>
      <vt:lpstr>JUnit Test Fixtures</vt:lpstr>
      <vt:lpstr>Exercise 2</vt:lpstr>
      <vt:lpstr>Parameterized Tests</vt:lpstr>
      <vt:lpstr>Exercise 3</vt:lpstr>
      <vt:lpstr>JUnit Tests</vt:lpstr>
      <vt:lpstr>JUnit Resources</vt:lpstr>
      <vt:lpstr>Summary</vt:lpstr>
      <vt:lpstr>Test Design</vt:lpstr>
      <vt:lpstr>Test Activities</vt:lpstr>
      <vt:lpstr>Black Box Testing</vt:lpstr>
      <vt:lpstr>Black Box Testing</vt:lpstr>
      <vt:lpstr>White Box Testing</vt:lpstr>
      <vt:lpstr>White Box Testing</vt:lpstr>
      <vt:lpstr>Black Box Testing</vt:lpstr>
      <vt:lpstr>Black Box Testing</vt:lpstr>
      <vt:lpstr>Black Box Testing</vt:lpstr>
      <vt:lpstr>Infinite Monkey Theorem</vt:lpstr>
      <vt:lpstr>Black Box Testing</vt:lpstr>
      <vt:lpstr>Black Box Testing</vt:lpstr>
      <vt:lpstr>Black Box Testing</vt:lpstr>
      <vt:lpstr>Black Box Testing</vt:lpstr>
      <vt:lpstr>Black Box Testing</vt:lpstr>
      <vt:lpstr>Black Box Testing</vt:lpstr>
      <vt:lpstr>Exercise 5</vt:lpstr>
      <vt:lpstr>Black Box vs. White Box Testing</vt:lpstr>
      <vt:lpstr>Black Box Testing</vt:lpstr>
      <vt:lpstr>Specifications</vt:lpstr>
      <vt:lpstr>JavaDoc</vt:lpstr>
      <vt:lpstr>Low-level specification</vt:lpstr>
      <vt:lpstr>Low-level specification</vt:lpstr>
      <vt:lpstr>High-level specification</vt:lpstr>
      <vt:lpstr>Exercise 6</vt:lpstr>
      <vt:lpstr>Important Consideration for Black Box Test Planning</vt:lpstr>
      <vt:lpstr>Important Consideration for Black Box Test Planning (cont.)</vt:lpstr>
      <vt:lpstr>Important Consideration for Black Box Test Planning (cont.)</vt:lpstr>
      <vt:lpstr>Equivalence Class Partitioning</vt:lpstr>
      <vt:lpstr>Equivalence partitioning</vt:lpstr>
      <vt:lpstr>Equivalence partitioning</vt:lpstr>
      <vt:lpstr>Boundary value analysis</vt:lpstr>
      <vt:lpstr>Boundary value analysis</vt:lpstr>
      <vt:lpstr>Dirty/Failure Test Cases</vt:lpstr>
      <vt:lpstr>White Box Testing</vt:lpstr>
      <vt:lpstr>Coverage</vt:lpstr>
      <vt:lpstr>Every Method</vt:lpstr>
      <vt:lpstr>Every Loop</vt:lpstr>
      <vt:lpstr>Control Flow Graph</vt:lpstr>
      <vt:lpstr>Control Flow Graph</vt:lpstr>
      <vt:lpstr>Control Flow Graph</vt:lpstr>
      <vt:lpstr>Exercise 7</vt:lpstr>
      <vt:lpstr>Every Statement</vt:lpstr>
      <vt:lpstr>Exercise 8</vt:lpstr>
      <vt:lpstr>Every Branch</vt:lpstr>
      <vt:lpstr>Every Branch</vt:lpstr>
      <vt:lpstr>Exercise 9</vt:lpstr>
      <vt:lpstr>Every Path</vt:lpstr>
      <vt:lpstr>Every Path</vt:lpstr>
      <vt:lpstr>Exercise 10</vt:lpstr>
      <vt:lpstr>Every Condition</vt:lpstr>
      <vt:lpstr>Exercise 11</vt:lpstr>
      <vt:lpstr>White-box tests</vt:lpstr>
      <vt:lpstr>Devising a Prudent Set of Test Cases</vt:lpstr>
      <vt:lpstr>Techniques for writing tests</vt:lpstr>
      <vt:lpstr>Fault-based Testing</vt:lpstr>
      <vt:lpstr>Exercise 12</vt:lpstr>
      <vt:lpstr>Exercise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Concurrency</dc:title>
  <dc:creator>Sun Jun</dc:creator>
  <cp:lastModifiedBy>Student - Laura Ong Jin Hua</cp:lastModifiedBy>
  <cp:revision>368</cp:revision>
  <dcterms:created xsi:type="dcterms:W3CDTF">2006-08-16T00:00:00Z</dcterms:created>
  <dcterms:modified xsi:type="dcterms:W3CDTF">2018-02-20T14:03:27Z</dcterms:modified>
</cp:coreProperties>
</file>